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96" r:id="rId6"/>
    <p:sldMasterId id="2147483706" r:id="rId7"/>
    <p:sldMasterId id="2147483716" r:id="rId8"/>
  </p:sldMasterIdLst>
  <p:notesMasterIdLst>
    <p:notesMasterId r:id="rId29"/>
  </p:notesMasterIdLst>
  <p:sldIdLst>
    <p:sldId id="482" r:id="rId9"/>
    <p:sldId id="486" r:id="rId10"/>
    <p:sldId id="485" r:id="rId11"/>
    <p:sldId id="488" r:id="rId12"/>
    <p:sldId id="301" r:id="rId13"/>
    <p:sldId id="484" r:id="rId14"/>
    <p:sldId id="286" r:id="rId15"/>
    <p:sldId id="461" r:id="rId16"/>
    <p:sldId id="473" r:id="rId17"/>
    <p:sldId id="293" r:id="rId18"/>
    <p:sldId id="287" r:id="rId19"/>
    <p:sldId id="506" r:id="rId20"/>
    <p:sldId id="305" r:id="rId21"/>
    <p:sldId id="300" r:id="rId22"/>
    <p:sldId id="306" r:id="rId23"/>
    <p:sldId id="511" r:id="rId24"/>
    <p:sldId id="258" r:id="rId25"/>
    <p:sldId id="498" r:id="rId26"/>
    <p:sldId id="496" r:id="rId27"/>
    <p:sldId id="499" r:id="rId28"/>
  </p:sldIdLst>
  <p:sldSz cx="18288000" cy="10287000"/>
  <p:notesSz cx="7010400" cy="9296400"/>
  <p:embeddedFontLst>
    <p:embeddedFont>
      <p:font typeface="Open Sans" panose="020B0606030504020204" pitchFamily="34" charset="0"/>
      <p:regular r:id="rId30"/>
      <p:bold r:id="rId31"/>
      <p:italic r:id="rId32"/>
      <p:boldItalic r:id="rId33"/>
    </p:embeddedFont>
    <p:embeddedFont>
      <p:font typeface="Raleway" pitchFamily="2"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FE9B40-DDC0-4D86-ABE4-5B1BC26C3263}">
          <p14:sldIdLst>
            <p14:sldId id="482"/>
            <p14:sldId id="486"/>
            <p14:sldId id="485"/>
            <p14:sldId id="488"/>
            <p14:sldId id="301"/>
            <p14:sldId id="484"/>
            <p14:sldId id="286"/>
            <p14:sldId id="461"/>
            <p14:sldId id="473"/>
            <p14:sldId id="293"/>
            <p14:sldId id="287"/>
            <p14:sldId id="506"/>
            <p14:sldId id="305"/>
            <p14:sldId id="300"/>
            <p14:sldId id="306"/>
            <p14:sldId id="511"/>
            <p14:sldId id="258"/>
            <p14:sldId id="498"/>
            <p14:sldId id="496"/>
            <p14:sldId id="499"/>
          </p14:sldIdLst>
        </p14:section>
        <p14:section name="Additional Slides" id="{3930179F-28B0-4A48-8379-B1630FC28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aschen" initials="SJ" lastIdx="1" clrIdx="0">
    <p:extLst>
      <p:ext uri="{19B8F6BF-5375-455C-9EA6-DF929625EA0E}">
        <p15:presenceInfo xmlns:p15="http://schemas.microsoft.com/office/powerpoint/2012/main" userId="S::sjaschen@iadn.org::dedcade4-be86-4f51-9d70-5e8a3686f6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97C"/>
    <a:srgbClr val="93A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DDCA1-CE40-3F8E-ADBC-CF01D5B32993}" v="40" dt="2025-01-28T21:56:31.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13" autoAdjust="0"/>
  </p:normalViewPr>
  <p:slideViewPr>
    <p:cSldViewPr snapToGrid="0">
      <p:cViewPr varScale="1">
        <p:scale>
          <a:sx n="50" d="100"/>
          <a:sy n="50" d="100"/>
        </p:scale>
        <p:origin x="191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0.fntdata"/><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notesMaster" Target="notesMasters/notes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Casey" userId="45b61e97-db81-4c29-a027-29e12b134ef5" providerId="ADAL" clId="{276CF51F-9C76-4A19-B2AC-E487D3398EED}"/>
    <pc:docChg chg="undo custSel addSld delSld modSld sldOrd delMainMaster modSection">
      <pc:chgData name="Anne Casey" userId="45b61e97-db81-4c29-a027-29e12b134ef5" providerId="ADAL" clId="{276CF51F-9C76-4A19-B2AC-E487D3398EED}" dt="2024-02-12T15:40:52.906" v="260" actId="2696"/>
      <pc:docMkLst>
        <pc:docMk/>
      </pc:docMkLst>
      <pc:sldChg chg="del">
        <pc:chgData name="Anne Casey" userId="45b61e97-db81-4c29-a027-29e12b134ef5" providerId="ADAL" clId="{276CF51F-9C76-4A19-B2AC-E487D3398EED}" dt="2024-02-12T15:31:32.856" v="128" actId="47"/>
        <pc:sldMkLst>
          <pc:docMk/>
          <pc:sldMk cId="0" sldId="256"/>
        </pc:sldMkLst>
      </pc:sldChg>
      <pc:sldChg chg="del">
        <pc:chgData name="Anne Casey" userId="45b61e97-db81-4c29-a027-29e12b134ef5" providerId="ADAL" clId="{276CF51F-9C76-4A19-B2AC-E487D3398EED}" dt="2024-02-12T15:28:06.659" v="4" actId="2696"/>
        <pc:sldMkLst>
          <pc:docMk/>
          <pc:sldMk cId="0" sldId="282"/>
        </pc:sldMkLst>
      </pc:sldChg>
      <pc:sldChg chg="modSp mod">
        <pc:chgData name="Anne Casey" userId="45b61e97-db81-4c29-a027-29e12b134ef5" providerId="ADAL" clId="{276CF51F-9C76-4A19-B2AC-E487D3398EED}" dt="2024-02-12T15:26:58.806" v="3" actId="20577"/>
        <pc:sldMkLst>
          <pc:docMk/>
          <pc:sldMk cId="0" sldId="286"/>
        </pc:sldMkLst>
        <pc:spChg chg="mod">
          <ac:chgData name="Anne Casey" userId="45b61e97-db81-4c29-a027-29e12b134ef5" providerId="ADAL" clId="{276CF51F-9C76-4A19-B2AC-E487D3398EED}" dt="2024-02-12T15:26:58.806" v="3" actId="20577"/>
          <ac:spMkLst>
            <pc:docMk/>
            <pc:sldMk cId="0" sldId="286"/>
            <ac:spMk id="11" creationId="{00000000-0000-0000-0000-000000000000}"/>
          </ac:spMkLst>
        </pc:spChg>
      </pc:sldChg>
      <pc:sldChg chg="modSp mod modNotesTx">
        <pc:chgData name="Anne Casey" userId="45b61e97-db81-4c29-a027-29e12b134ef5" providerId="ADAL" clId="{276CF51F-9C76-4A19-B2AC-E487D3398EED}" dt="2024-02-12T15:40:30.057" v="256" actId="20577"/>
        <pc:sldMkLst>
          <pc:docMk/>
          <pc:sldMk cId="1079174833" sldId="306"/>
        </pc:sldMkLst>
        <pc:spChg chg="mod">
          <ac:chgData name="Anne Casey" userId="45b61e97-db81-4c29-a027-29e12b134ef5" providerId="ADAL" clId="{276CF51F-9C76-4A19-B2AC-E487D3398EED}" dt="2024-02-12T15:29:42.273" v="119" actId="20577"/>
          <ac:spMkLst>
            <pc:docMk/>
            <pc:sldMk cId="1079174833" sldId="306"/>
            <ac:spMk id="8" creationId="{F650C951-B791-497E-8EDD-C17721B6EBB5}"/>
          </ac:spMkLst>
        </pc:spChg>
      </pc:sldChg>
      <pc:sldChg chg="modSp add del mod ord">
        <pc:chgData name="Anne Casey" userId="45b61e97-db81-4c29-a027-29e12b134ef5" providerId="ADAL" clId="{276CF51F-9C76-4A19-B2AC-E487D3398EED}" dt="2024-02-12T15:32:33.783" v="244" actId="1076"/>
        <pc:sldMkLst>
          <pc:docMk/>
          <pc:sldMk cId="0" sldId="463"/>
        </pc:sldMkLst>
        <pc:spChg chg="mod">
          <ac:chgData name="Anne Casey" userId="45b61e97-db81-4c29-a027-29e12b134ef5" providerId="ADAL" clId="{276CF51F-9C76-4A19-B2AC-E487D3398EED}" dt="2024-02-12T15:32:33.783" v="244" actId="1076"/>
          <ac:spMkLst>
            <pc:docMk/>
            <pc:sldMk cId="0" sldId="463"/>
            <ac:spMk id="4" creationId="{00000000-0000-0000-0000-000000000000}"/>
          </ac:spMkLst>
        </pc:spChg>
      </pc:sldChg>
      <pc:sldChg chg="del">
        <pc:chgData name="Anne Casey" userId="45b61e97-db81-4c29-a027-29e12b134ef5" providerId="ADAL" clId="{276CF51F-9C76-4A19-B2AC-E487D3398EED}" dt="2024-02-12T15:31:28.756" v="124" actId="47"/>
        <pc:sldMkLst>
          <pc:docMk/>
          <pc:sldMk cId="2165388025" sldId="470"/>
        </pc:sldMkLst>
      </pc:sldChg>
      <pc:sldChg chg="del">
        <pc:chgData name="Anne Casey" userId="45b61e97-db81-4c29-a027-29e12b134ef5" providerId="ADAL" clId="{276CF51F-9C76-4A19-B2AC-E487D3398EED}" dt="2024-02-12T15:31:29.639" v="125" actId="47"/>
        <pc:sldMkLst>
          <pc:docMk/>
          <pc:sldMk cId="3104077054" sldId="471"/>
        </pc:sldMkLst>
      </pc:sldChg>
      <pc:sldChg chg="del">
        <pc:chgData name="Anne Casey" userId="45b61e97-db81-4c29-a027-29e12b134ef5" providerId="ADAL" clId="{276CF51F-9C76-4A19-B2AC-E487D3398EED}" dt="2024-02-12T15:31:30.506" v="126" actId="47"/>
        <pc:sldMkLst>
          <pc:docMk/>
          <pc:sldMk cId="1486694430" sldId="472"/>
        </pc:sldMkLst>
      </pc:sldChg>
      <pc:sldChg chg="del">
        <pc:chgData name="Anne Casey" userId="45b61e97-db81-4c29-a027-29e12b134ef5" providerId="ADAL" clId="{276CF51F-9C76-4A19-B2AC-E487D3398EED}" dt="2024-02-12T15:29:50.666" v="120" actId="2696"/>
        <pc:sldMkLst>
          <pc:docMk/>
          <pc:sldMk cId="0" sldId="474"/>
        </pc:sldMkLst>
      </pc:sldChg>
      <pc:sldChg chg="del">
        <pc:chgData name="Anne Casey" userId="45b61e97-db81-4c29-a027-29e12b134ef5" providerId="ADAL" clId="{276CF51F-9C76-4A19-B2AC-E487D3398EED}" dt="2024-02-12T15:31:33.673" v="129" actId="47"/>
        <pc:sldMkLst>
          <pc:docMk/>
          <pc:sldMk cId="0" sldId="475"/>
        </pc:sldMkLst>
      </pc:sldChg>
      <pc:sldChg chg="del">
        <pc:chgData name="Anne Casey" userId="45b61e97-db81-4c29-a027-29e12b134ef5" providerId="ADAL" clId="{276CF51F-9C76-4A19-B2AC-E487D3398EED}" dt="2024-02-12T15:31:34.406" v="130" actId="47"/>
        <pc:sldMkLst>
          <pc:docMk/>
          <pc:sldMk cId="0" sldId="476"/>
        </pc:sldMkLst>
      </pc:sldChg>
      <pc:sldChg chg="modSp mod">
        <pc:chgData name="Anne Casey" userId="45b61e97-db81-4c29-a027-29e12b134ef5" providerId="ADAL" clId="{276CF51F-9C76-4A19-B2AC-E487D3398EED}" dt="2024-02-12T15:39:18.739" v="249" actId="20577"/>
        <pc:sldMkLst>
          <pc:docMk/>
          <pc:sldMk cId="2071701812" sldId="486"/>
        </pc:sldMkLst>
        <pc:spChg chg="mod">
          <ac:chgData name="Anne Casey" userId="45b61e97-db81-4c29-a027-29e12b134ef5" providerId="ADAL" clId="{276CF51F-9C76-4A19-B2AC-E487D3398EED}" dt="2024-02-12T15:39:18.739" v="249" actId="20577"/>
          <ac:spMkLst>
            <pc:docMk/>
            <pc:sldMk cId="2071701812" sldId="486"/>
            <ac:spMk id="3" creationId="{32CD09DA-0EC5-41E6-AD08-FA6505D27DA4}"/>
          </ac:spMkLst>
        </pc:spChg>
      </pc:sldChg>
      <pc:sldChg chg="del ord">
        <pc:chgData name="Anne Casey" userId="45b61e97-db81-4c29-a027-29e12b134ef5" providerId="ADAL" clId="{276CF51F-9C76-4A19-B2AC-E487D3398EED}" dt="2024-02-12T15:31:11.684" v="123" actId="2696"/>
        <pc:sldMkLst>
          <pc:docMk/>
          <pc:sldMk cId="374950198" sldId="487"/>
        </pc:sldMkLst>
      </pc:sldChg>
      <pc:sldChg chg="modNotesTx">
        <pc:chgData name="Anne Casey" userId="45b61e97-db81-4c29-a027-29e12b134ef5" providerId="ADAL" clId="{276CF51F-9C76-4A19-B2AC-E487D3398EED}" dt="2024-02-12T15:39:51.406" v="255" actId="12"/>
        <pc:sldMkLst>
          <pc:docMk/>
          <pc:sldMk cId="3226310105" sldId="488"/>
        </pc:sldMkLst>
      </pc:sldChg>
      <pc:sldChg chg="del">
        <pc:chgData name="Anne Casey" userId="45b61e97-db81-4c29-a027-29e12b134ef5" providerId="ADAL" clId="{276CF51F-9C76-4A19-B2AC-E487D3398EED}" dt="2024-02-12T15:29:09.123" v="81" actId="2696"/>
        <pc:sldMkLst>
          <pc:docMk/>
          <pc:sldMk cId="378306593" sldId="489"/>
        </pc:sldMkLst>
      </pc:sldChg>
      <pc:sldChg chg="del">
        <pc:chgData name="Anne Casey" userId="45b61e97-db81-4c29-a027-29e12b134ef5" providerId="ADAL" clId="{276CF51F-9C76-4A19-B2AC-E487D3398EED}" dt="2024-02-12T15:31:49.533" v="131" actId="2696"/>
        <pc:sldMkLst>
          <pc:docMk/>
          <pc:sldMk cId="204021316" sldId="494"/>
        </pc:sldMkLst>
      </pc:sldChg>
      <pc:sldChg chg="del">
        <pc:chgData name="Anne Casey" userId="45b61e97-db81-4c29-a027-29e12b134ef5" providerId="ADAL" clId="{276CF51F-9C76-4A19-B2AC-E487D3398EED}" dt="2024-02-12T15:31:31.856" v="127" actId="47"/>
        <pc:sldMkLst>
          <pc:docMk/>
          <pc:sldMk cId="1211565776" sldId="500"/>
        </pc:sldMkLst>
      </pc:sldChg>
      <pc:sldChg chg="modSp mod">
        <pc:chgData name="Anne Casey" userId="45b61e97-db81-4c29-a027-29e12b134ef5" providerId="ADAL" clId="{276CF51F-9C76-4A19-B2AC-E487D3398EED}" dt="2024-02-12T15:29:04.456" v="80" actId="20577"/>
        <pc:sldMkLst>
          <pc:docMk/>
          <pc:sldMk cId="0" sldId="506"/>
        </pc:sldMkLst>
        <pc:spChg chg="mod">
          <ac:chgData name="Anne Casey" userId="45b61e97-db81-4c29-a027-29e12b134ef5" providerId="ADAL" clId="{276CF51F-9C76-4A19-B2AC-E487D3398EED}" dt="2024-02-12T15:29:04.456" v="80" actId="20577"/>
          <ac:spMkLst>
            <pc:docMk/>
            <pc:sldMk cId="0" sldId="506"/>
            <ac:spMk id="9" creationId="{BAB26F30-0825-4FA2-BDEF-92F62D5CF073}"/>
          </ac:spMkLst>
        </pc:spChg>
      </pc:sldChg>
      <pc:sldChg chg="new del">
        <pc:chgData name="Anne Casey" userId="45b61e97-db81-4c29-a027-29e12b134ef5" providerId="ADAL" clId="{276CF51F-9C76-4A19-B2AC-E487D3398EED}" dt="2024-02-12T15:40:39.356" v="258" actId="680"/>
        <pc:sldMkLst>
          <pc:docMk/>
          <pc:sldMk cId="1798537114" sldId="513"/>
        </pc:sldMkLst>
      </pc:sldChg>
      <pc:sldChg chg="new del">
        <pc:chgData name="Anne Casey" userId="45b61e97-db81-4c29-a027-29e12b134ef5" providerId="ADAL" clId="{276CF51F-9C76-4A19-B2AC-E487D3398EED}" dt="2024-02-12T15:40:52.906" v="260" actId="2696"/>
        <pc:sldMkLst>
          <pc:docMk/>
          <pc:sldMk cId="1858511343" sldId="513"/>
        </pc:sldMkLst>
      </pc:sldChg>
      <pc:sldMasterChg chg="del delSldLayout">
        <pc:chgData name="Anne Casey" userId="45b61e97-db81-4c29-a027-29e12b134ef5" providerId="ADAL" clId="{276CF51F-9C76-4A19-B2AC-E487D3398EED}" dt="2024-02-12T15:31:30.506" v="126" actId="47"/>
        <pc:sldMasterMkLst>
          <pc:docMk/>
          <pc:sldMasterMk cId="3134584945" sldId="2147483672"/>
        </pc:sldMasterMkLst>
        <pc:sldLayoutChg chg="del">
          <pc:chgData name="Anne Casey" userId="45b61e97-db81-4c29-a027-29e12b134ef5" providerId="ADAL" clId="{276CF51F-9C76-4A19-B2AC-E487D3398EED}" dt="2024-02-12T15:31:30.506" v="126" actId="47"/>
          <pc:sldLayoutMkLst>
            <pc:docMk/>
            <pc:sldMasterMk cId="3134584945" sldId="2147483672"/>
            <pc:sldLayoutMk cId="1499818511" sldId="2147483673"/>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188261425" sldId="2147483674"/>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1009038311" sldId="2147483675"/>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3272984381" sldId="2147483676"/>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1109149628" sldId="2147483677"/>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1744398832" sldId="2147483678"/>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2585905529" sldId="2147483679"/>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64310510" sldId="2147483680"/>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1149760507" sldId="2147483681"/>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866008942" sldId="2147483682"/>
          </pc:sldLayoutMkLst>
        </pc:sldLayoutChg>
        <pc:sldLayoutChg chg="del">
          <pc:chgData name="Anne Casey" userId="45b61e97-db81-4c29-a027-29e12b134ef5" providerId="ADAL" clId="{276CF51F-9C76-4A19-B2AC-E487D3398EED}" dt="2024-02-12T15:31:30.506" v="126" actId="47"/>
          <pc:sldLayoutMkLst>
            <pc:docMk/>
            <pc:sldMasterMk cId="3134584945" sldId="2147483672"/>
            <pc:sldLayoutMk cId="2004400253" sldId="2147483683"/>
          </pc:sldLayoutMkLst>
        </pc:sldLayoutChg>
      </pc:sldMasterChg>
      <pc:sldMasterChg chg="del delSldLayout">
        <pc:chgData name="Anne Casey" userId="45b61e97-db81-4c29-a027-29e12b134ef5" providerId="ADAL" clId="{276CF51F-9C76-4A19-B2AC-E487D3398EED}" dt="2024-02-12T15:31:34.406" v="130" actId="47"/>
        <pc:sldMasterMkLst>
          <pc:docMk/>
          <pc:sldMasterMk cId="3021443437" sldId="2147483684"/>
        </pc:sldMasterMkLst>
        <pc:sldLayoutChg chg="del">
          <pc:chgData name="Anne Casey" userId="45b61e97-db81-4c29-a027-29e12b134ef5" providerId="ADAL" clId="{276CF51F-9C76-4A19-B2AC-E487D3398EED}" dt="2024-02-12T15:31:34.406" v="130" actId="47"/>
          <pc:sldLayoutMkLst>
            <pc:docMk/>
            <pc:sldMasterMk cId="3021443437" sldId="2147483684"/>
            <pc:sldLayoutMk cId="2587471861" sldId="2147483685"/>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2236465902" sldId="2147483686"/>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2644472972" sldId="2147483687"/>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929815611" sldId="2147483688"/>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2705688353" sldId="2147483689"/>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1541295288" sldId="2147483690"/>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3724278305" sldId="2147483691"/>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1974331515" sldId="2147483692"/>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1714462435" sldId="2147483693"/>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770913088" sldId="2147483694"/>
          </pc:sldLayoutMkLst>
        </pc:sldLayoutChg>
        <pc:sldLayoutChg chg="del">
          <pc:chgData name="Anne Casey" userId="45b61e97-db81-4c29-a027-29e12b134ef5" providerId="ADAL" clId="{276CF51F-9C76-4A19-B2AC-E487D3398EED}" dt="2024-02-12T15:31:34.406" v="130" actId="47"/>
          <pc:sldLayoutMkLst>
            <pc:docMk/>
            <pc:sldMasterMk cId="3021443437" sldId="2147483684"/>
            <pc:sldLayoutMk cId="2010112554" sldId="2147483695"/>
          </pc:sldLayoutMkLst>
        </pc:sldLayoutChg>
      </pc:sldMasterChg>
    </pc:docChg>
  </pc:docChgLst>
  <pc:docChgLst>
    <pc:chgData name="Anne Casey" userId="45b61e97-db81-4c29-a027-29e12b134ef5" providerId="ADAL" clId="{ADF29B34-6D54-4512-B1A6-D7D382DD891F}"/>
    <pc:docChg chg="delSld modSection">
      <pc:chgData name="Anne Casey" userId="45b61e97-db81-4c29-a027-29e12b134ef5" providerId="ADAL" clId="{ADF29B34-6D54-4512-B1A6-D7D382DD891F}" dt="2024-04-03T21:44:16.161" v="0" actId="2696"/>
      <pc:docMkLst>
        <pc:docMk/>
      </pc:docMkLst>
      <pc:sldChg chg="del">
        <pc:chgData name="Anne Casey" userId="45b61e97-db81-4c29-a027-29e12b134ef5" providerId="ADAL" clId="{ADF29B34-6D54-4512-B1A6-D7D382DD891F}" dt="2024-04-03T21:44:16.161" v="0" actId="2696"/>
        <pc:sldMkLst>
          <pc:docMk/>
          <pc:sldMk cId="378128428" sldId="501"/>
        </pc:sldMkLst>
      </pc:sldChg>
    </pc:docChg>
  </pc:docChgLst>
  <pc:docChgLst>
    <pc:chgData name="Anne Casey" userId="S::acasey@iadn.org::45b61e97-db81-4c29-a027-29e12b134ef5" providerId="AD" clId="Web-{CD11B25A-114A-43EA-8C57-830886DF5E07}"/>
    <pc:docChg chg="modSld">
      <pc:chgData name="Anne Casey" userId="S::acasey@iadn.org::45b61e97-db81-4c29-a027-29e12b134ef5" providerId="AD" clId="Web-{CD11B25A-114A-43EA-8C57-830886DF5E07}" dt="2022-07-27T20:05:41.675" v="72"/>
      <pc:docMkLst>
        <pc:docMk/>
      </pc:docMkLst>
      <pc:sldChg chg="addSp delSp modSp delAnim modNotes">
        <pc:chgData name="Anne Casey" userId="S::acasey@iadn.org::45b61e97-db81-4c29-a027-29e12b134ef5" providerId="AD" clId="Web-{CD11B25A-114A-43EA-8C57-830886DF5E07}" dt="2022-07-27T20:05:36.628" v="71"/>
        <pc:sldMkLst>
          <pc:docMk/>
          <pc:sldMk cId="3731227309" sldId="258"/>
        </pc:sldMkLst>
        <pc:picChg chg="add mod">
          <ac:chgData name="Anne Casey" userId="S::acasey@iadn.org::45b61e97-db81-4c29-a027-29e12b134ef5" providerId="AD" clId="Web-{CD11B25A-114A-43EA-8C57-830886DF5E07}" dt="2022-07-27T20:04:51.675" v="64" actId="1076"/>
          <ac:picMkLst>
            <pc:docMk/>
            <pc:sldMk cId="3731227309" sldId="258"/>
            <ac:picMk id="8" creationId="{A3BA73B9-F21A-8E13-2B6A-BE9ACEBE17DD}"/>
          </ac:picMkLst>
        </pc:picChg>
        <pc:picChg chg="del">
          <ac:chgData name="Anne Casey" userId="S::acasey@iadn.org::45b61e97-db81-4c29-a027-29e12b134ef5" providerId="AD" clId="Web-{CD11B25A-114A-43EA-8C57-830886DF5E07}" dt="2022-07-27T20:02:00.332" v="2"/>
          <ac:picMkLst>
            <pc:docMk/>
            <pc:sldMk cId="3731227309" sldId="258"/>
            <ac:picMk id="15" creationId="{2420D33E-A201-44DF-A1E8-51A8D0F3CE18}"/>
          </ac:picMkLst>
        </pc:picChg>
      </pc:sldChg>
      <pc:sldChg chg="addSp modSp">
        <pc:chgData name="Anne Casey" userId="S::acasey@iadn.org::45b61e97-db81-4c29-a027-29e12b134ef5" providerId="AD" clId="Web-{CD11B25A-114A-43EA-8C57-830886DF5E07}" dt="2022-07-27T20:04:09.800" v="56" actId="20577"/>
        <pc:sldMkLst>
          <pc:docMk/>
          <pc:sldMk cId="1973235266" sldId="301"/>
        </pc:sldMkLst>
        <pc:spChg chg="mod">
          <ac:chgData name="Anne Casey" userId="S::acasey@iadn.org::45b61e97-db81-4c29-a027-29e12b134ef5" providerId="AD" clId="Web-{CD11B25A-114A-43EA-8C57-830886DF5E07}" dt="2022-07-27T20:04:09.800" v="56" actId="20577"/>
          <ac:spMkLst>
            <pc:docMk/>
            <pc:sldMk cId="1973235266" sldId="301"/>
            <ac:spMk id="2" creationId="{00000000-0000-0000-0000-000000000000}"/>
          </ac:spMkLst>
        </pc:spChg>
        <pc:picChg chg="add mod">
          <ac:chgData name="Anne Casey" userId="S::acasey@iadn.org::45b61e97-db81-4c29-a027-29e12b134ef5" providerId="AD" clId="Web-{CD11B25A-114A-43EA-8C57-830886DF5E07}" dt="2022-07-27T20:03:17.253" v="6" actId="1076"/>
          <ac:picMkLst>
            <pc:docMk/>
            <pc:sldMk cId="1973235266" sldId="301"/>
            <ac:picMk id="4" creationId="{CDD62BCD-4375-B2B6-9BBF-0DACE4EF4F1F}"/>
          </ac:picMkLst>
        </pc:picChg>
      </pc:sldChg>
      <pc:sldChg chg="addSp">
        <pc:chgData name="Anne Casey" userId="S::acasey@iadn.org::45b61e97-db81-4c29-a027-29e12b134ef5" providerId="AD" clId="Web-{CD11B25A-114A-43EA-8C57-830886DF5E07}" dt="2022-07-27T20:01:49.300" v="1"/>
        <pc:sldMkLst>
          <pc:docMk/>
          <pc:sldMk cId="1079174833" sldId="306"/>
        </pc:sldMkLst>
        <pc:picChg chg="add">
          <ac:chgData name="Anne Casey" userId="S::acasey@iadn.org::45b61e97-db81-4c29-a027-29e12b134ef5" providerId="AD" clId="Web-{CD11B25A-114A-43EA-8C57-830886DF5E07}" dt="2022-07-27T20:01:49.300" v="1"/>
          <ac:picMkLst>
            <pc:docMk/>
            <pc:sldMk cId="1079174833" sldId="306"/>
            <ac:picMk id="10" creationId="{CBABFA2D-C06D-3AAE-9ADC-C76D1DA5A467}"/>
          </ac:picMkLst>
        </pc:picChg>
      </pc:sldChg>
      <pc:sldChg chg="modNotes">
        <pc:chgData name="Anne Casey" userId="S::acasey@iadn.org::45b61e97-db81-4c29-a027-29e12b134ef5" providerId="AD" clId="Web-{CD11B25A-114A-43EA-8C57-830886DF5E07}" dt="2022-07-27T20:05:41.675" v="72"/>
        <pc:sldMkLst>
          <pc:docMk/>
          <pc:sldMk cId="2071701812" sldId="486"/>
        </pc:sldMkLst>
      </pc:sldChg>
      <pc:sldChg chg="addSp">
        <pc:chgData name="Anne Casey" userId="S::acasey@iadn.org::45b61e97-db81-4c29-a027-29e12b134ef5" providerId="AD" clId="Web-{CD11B25A-114A-43EA-8C57-830886DF5E07}" dt="2022-07-27T20:01:43.644" v="0"/>
        <pc:sldMkLst>
          <pc:docMk/>
          <pc:sldMk cId="0" sldId="506"/>
        </pc:sldMkLst>
        <pc:picChg chg="add">
          <ac:chgData name="Anne Casey" userId="S::acasey@iadn.org::45b61e97-db81-4c29-a027-29e12b134ef5" providerId="AD" clId="Web-{CD11B25A-114A-43EA-8C57-830886DF5E07}" dt="2022-07-27T20:01:43.644" v="0"/>
          <ac:picMkLst>
            <pc:docMk/>
            <pc:sldMk cId="0" sldId="506"/>
            <ac:picMk id="10" creationId="{70A0EA17-CC53-5653-F2F2-0686B98F70E2}"/>
          </ac:picMkLst>
        </pc:picChg>
      </pc:sldChg>
    </pc:docChg>
  </pc:docChgLst>
  <pc:docChgLst>
    <pc:chgData name="Brittni Perry" userId="S::bperry@iadn.org::4ce49162-5fda-4480-9020-6ef584b79e23" providerId="AD" clId="Web-{040E3E41-D643-4CAA-BC84-0E1C230D40F7}"/>
    <pc:docChg chg="modSld sldOrd">
      <pc:chgData name="Brittni Perry" userId="S::bperry@iadn.org::4ce49162-5fda-4480-9020-6ef584b79e23" providerId="AD" clId="Web-{040E3E41-D643-4CAA-BC84-0E1C230D40F7}" dt="2023-09-28T20:52:30.208" v="51"/>
      <pc:docMkLst>
        <pc:docMk/>
      </pc:docMkLst>
      <pc:sldChg chg="mod modShow">
        <pc:chgData name="Brittni Perry" userId="S::bperry@iadn.org::4ce49162-5fda-4480-9020-6ef584b79e23" providerId="AD" clId="Web-{040E3E41-D643-4CAA-BC84-0E1C230D40F7}" dt="2023-09-28T20:52:20.332" v="49"/>
        <pc:sldMkLst>
          <pc:docMk/>
          <pc:sldMk cId="0" sldId="256"/>
        </pc:sldMkLst>
      </pc:sldChg>
      <pc:sldChg chg="modSp">
        <pc:chgData name="Brittni Perry" userId="S::bperry@iadn.org::4ce49162-5fda-4480-9020-6ef584b79e23" providerId="AD" clId="Web-{040E3E41-D643-4CAA-BC84-0E1C230D40F7}" dt="2023-09-28T20:51:49.941" v="47" actId="20577"/>
        <pc:sldMkLst>
          <pc:docMk/>
          <pc:sldMk cId="0" sldId="463"/>
        </pc:sldMkLst>
        <pc:spChg chg="mod">
          <ac:chgData name="Brittni Perry" userId="S::bperry@iadn.org::4ce49162-5fda-4480-9020-6ef584b79e23" providerId="AD" clId="Web-{040E3E41-D643-4CAA-BC84-0E1C230D40F7}" dt="2023-09-28T20:51:49.941" v="47" actId="20577"/>
          <ac:spMkLst>
            <pc:docMk/>
            <pc:sldMk cId="0" sldId="463"/>
            <ac:spMk id="4" creationId="{00000000-0000-0000-0000-000000000000}"/>
          </ac:spMkLst>
        </pc:spChg>
      </pc:sldChg>
      <pc:sldChg chg="mod modShow">
        <pc:chgData name="Brittni Perry" userId="S::bperry@iadn.org::4ce49162-5fda-4480-9020-6ef584b79e23" providerId="AD" clId="Web-{040E3E41-D643-4CAA-BC84-0E1C230D40F7}" dt="2023-09-28T20:52:03.004" v="48"/>
        <pc:sldMkLst>
          <pc:docMk/>
          <pc:sldMk cId="2165388025" sldId="470"/>
        </pc:sldMkLst>
      </pc:sldChg>
      <pc:sldChg chg="mod modShow">
        <pc:chgData name="Brittni Perry" userId="S::bperry@iadn.org::4ce49162-5fda-4480-9020-6ef584b79e23" providerId="AD" clId="Web-{040E3E41-D643-4CAA-BC84-0E1C230D40F7}" dt="2023-09-28T20:52:26.864" v="50"/>
        <pc:sldMkLst>
          <pc:docMk/>
          <pc:sldMk cId="0" sldId="475"/>
        </pc:sldMkLst>
      </pc:sldChg>
      <pc:sldChg chg="mod modShow">
        <pc:chgData name="Brittni Perry" userId="S::bperry@iadn.org::4ce49162-5fda-4480-9020-6ef584b79e23" providerId="AD" clId="Web-{040E3E41-D643-4CAA-BC84-0E1C230D40F7}" dt="2023-09-28T20:52:30.208" v="51"/>
        <pc:sldMkLst>
          <pc:docMk/>
          <pc:sldMk cId="0" sldId="476"/>
        </pc:sldMkLst>
      </pc:sldChg>
      <pc:sldChg chg="ord">
        <pc:chgData name="Brittni Perry" userId="S::bperry@iadn.org::4ce49162-5fda-4480-9020-6ef584b79e23" providerId="AD" clId="Web-{040E3E41-D643-4CAA-BC84-0E1C230D40F7}" dt="2023-09-28T20:51:00.658" v="0"/>
        <pc:sldMkLst>
          <pc:docMk/>
          <pc:sldMk cId="204021316" sldId="494"/>
        </pc:sldMkLst>
      </pc:sldChg>
    </pc:docChg>
  </pc:docChgLst>
  <pc:docChgLst>
    <pc:chgData name="Stacey Bowden" userId="S::sbowden@iadn.org::b2931505-50fc-4d9c-bf92-32cb83ad7ead" providerId="AD" clId="Web-{1DE7E108-B7A7-4404-9795-A4DD5DB144A9}"/>
    <pc:docChg chg="delSld modSection">
      <pc:chgData name="Stacey Bowden" userId="S::sbowden@iadn.org::b2931505-50fc-4d9c-bf92-32cb83ad7ead" providerId="AD" clId="Web-{1DE7E108-B7A7-4404-9795-A4DD5DB144A9}" dt="2022-10-05T19:55:49.974" v="0"/>
      <pc:docMkLst>
        <pc:docMk/>
      </pc:docMkLst>
      <pc:sldChg chg="del">
        <pc:chgData name="Stacey Bowden" userId="S::sbowden@iadn.org::b2931505-50fc-4d9c-bf92-32cb83ad7ead" providerId="AD" clId="Web-{1DE7E108-B7A7-4404-9795-A4DD5DB144A9}" dt="2022-10-05T19:55:49.974" v="0"/>
        <pc:sldMkLst>
          <pc:docMk/>
          <pc:sldMk cId="2029146146" sldId="308"/>
        </pc:sldMkLst>
      </pc:sldChg>
    </pc:docChg>
  </pc:docChgLst>
  <pc:docChgLst>
    <pc:chgData name="Anne Casey" userId="S::acasey@iadn.org::45b61e97-db81-4c29-a027-29e12b134ef5" providerId="AD" clId="Web-{150EAE59-B930-47F3-B76C-5F536817D88E}"/>
    <pc:docChg chg="modSld">
      <pc:chgData name="Anne Casey" userId="S::acasey@iadn.org::45b61e97-db81-4c29-a027-29e12b134ef5" providerId="AD" clId="Web-{150EAE59-B930-47F3-B76C-5F536817D88E}" dt="2022-07-27T20:07:23.920" v="0"/>
      <pc:docMkLst>
        <pc:docMk/>
      </pc:docMkLst>
      <pc:sldChg chg="modNotes">
        <pc:chgData name="Anne Casey" userId="S::acasey@iadn.org::45b61e97-db81-4c29-a027-29e12b134ef5" providerId="AD" clId="Web-{150EAE59-B930-47F3-B76C-5F536817D88E}" dt="2022-07-27T20:07:23.920" v="0"/>
        <pc:sldMkLst>
          <pc:docMk/>
          <pc:sldMk cId="2071701812" sldId="486"/>
        </pc:sldMkLst>
      </pc:sldChg>
    </pc:docChg>
  </pc:docChgLst>
  <pc:docChgLst>
    <pc:chgData name="Anne Casey" userId="45b61e97-db81-4c29-a027-29e12b134ef5" providerId="ADAL" clId="{8C150FD0-E423-42BF-8230-53E21322726A}"/>
    <pc:docChg chg="delSld modSection">
      <pc:chgData name="Anne Casey" userId="45b61e97-db81-4c29-a027-29e12b134ef5" providerId="ADAL" clId="{8C150FD0-E423-42BF-8230-53E21322726A}" dt="2024-06-17T12:11:51.625" v="2" actId="47"/>
      <pc:docMkLst>
        <pc:docMk/>
      </pc:docMkLst>
      <pc:sldChg chg="del">
        <pc:chgData name="Anne Casey" userId="45b61e97-db81-4c29-a027-29e12b134ef5" providerId="ADAL" clId="{8C150FD0-E423-42BF-8230-53E21322726A}" dt="2024-06-17T12:11:42.225" v="0" actId="47"/>
        <pc:sldMkLst>
          <pc:docMk/>
          <pc:sldMk cId="0" sldId="463"/>
        </pc:sldMkLst>
      </pc:sldChg>
      <pc:sldChg chg="del">
        <pc:chgData name="Anne Casey" userId="45b61e97-db81-4c29-a027-29e12b134ef5" providerId="ADAL" clId="{8C150FD0-E423-42BF-8230-53E21322726A}" dt="2024-06-17T12:11:51.625" v="2" actId="47"/>
        <pc:sldMkLst>
          <pc:docMk/>
          <pc:sldMk cId="1811317625" sldId="508"/>
        </pc:sldMkLst>
      </pc:sldChg>
      <pc:sldChg chg="del">
        <pc:chgData name="Anne Casey" userId="45b61e97-db81-4c29-a027-29e12b134ef5" providerId="ADAL" clId="{8C150FD0-E423-42BF-8230-53E21322726A}" dt="2024-06-17T12:11:50.172" v="1" actId="47"/>
        <pc:sldMkLst>
          <pc:docMk/>
          <pc:sldMk cId="1884405508" sldId="512"/>
        </pc:sldMkLst>
      </pc:sldChg>
    </pc:docChg>
  </pc:docChgLst>
  <pc:docChgLst>
    <pc:chgData name="Anne Casey" userId="S::acasey@iadn.org::45b61e97-db81-4c29-a027-29e12b134ef5" providerId="AD" clId="Web-{4C765B9A-9D9F-4C39-8132-7C0283106298}"/>
    <pc:docChg chg="modSld">
      <pc:chgData name="Anne Casey" userId="S::acasey@iadn.org::45b61e97-db81-4c29-a027-29e12b134ef5" providerId="AD" clId="Web-{4C765B9A-9D9F-4C39-8132-7C0283106298}" dt="2022-07-27T20:07:56.608" v="0" actId="20577"/>
      <pc:docMkLst>
        <pc:docMk/>
      </pc:docMkLst>
      <pc:sldChg chg="modSp">
        <pc:chgData name="Anne Casey" userId="S::acasey@iadn.org::45b61e97-db81-4c29-a027-29e12b134ef5" providerId="AD" clId="Web-{4C765B9A-9D9F-4C39-8132-7C0283106298}" dt="2022-07-27T20:07:56.608" v="0" actId="20577"/>
        <pc:sldMkLst>
          <pc:docMk/>
          <pc:sldMk cId="2071701812" sldId="486"/>
        </pc:sldMkLst>
        <pc:spChg chg="mod">
          <ac:chgData name="Anne Casey" userId="S::acasey@iadn.org::45b61e97-db81-4c29-a027-29e12b134ef5" providerId="AD" clId="Web-{4C765B9A-9D9F-4C39-8132-7C0283106298}" dt="2022-07-27T20:07:56.608" v="0" actId="20577"/>
          <ac:spMkLst>
            <pc:docMk/>
            <pc:sldMk cId="2071701812" sldId="486"/>
            <ac:spMk id="3" creationId="{32CD09DA-0EC5-41E6-AD08-FA6505D27DA4}"/>
          </ac:spMkLst>
        </pc:spChg>
      </pc:sldChg>
    </pc:docChg>
  </pc:docChgLst>
  <pc:docChgLst>
    <pc:chgData name="Anne Casey" userId="S::acasey@iadn.org::45b61e97-db81-4c29-a027-29e12b134ef5" providerId="AD" clId="Web-{6A25C678-34B3-48F8-9F13-352299D48827}"/>
    <pc:docChg chg="modSld">
      <pc:chgData name="Anne Casey" userId="S::acasey@iadn.org::45b61e97-db81-4c29-a027-29e12b134ef5" providerId="AD" clId="Web-{6A25C678-34B3-48F8-9F13-352299D48827}" dt="2022-07-27T18:41:48.561" v="1" actId="14100"/>
      <pc:docMkLst>
        <pc:docMk/>
      </pc:docMkLst>
      <pc:sldChg chg="addSp modSp">
        <pc:chgData name="Anne Casey" userId="S::acasey@iadn.org::45b61e97-db81-4c29-a027-29e12b134ef5" providerId="AD" clId="Web-{6A25C678-34B3-48F8-9F13-352299D48827}" dt="2022-07-27T18:41:48.561" v="1" actId="14100"/>
        <pc:sldMkLst>
          <pc:docMk/>
          <pc:sldMk cId="0" sldId="286"/>
        </pc:sldMkLst>
        <pc:spChg chg="mod">
          <ac:chgData name="Anne Casey" userId="S::acasey@iadn.org::45b61e97-db81-4c29-a027-29e12b134ef5" providerId="AD" clId="Web-{6A25C678-34B3-48F8-9F13-352299D48827}" dt="2022-07-27T18:41:48.561" v="1" actId="14100"/>
          <ac:spMkLst>
            <pc:docMk/>
            <pc:sldMk cId="0" sldId="286"/>
            <ac:spMk id="8" creationId="{00000000-0000-0000-0000-000000000000}"/>
          </ac:spMkLst>
        </pc:spChg>
        <pc:picChg chg="add">
          <ac:chgData name="Anne Casey" userId="S::acasey@iadn.org::45b61e97-db81-4c29-a027-29e12b134ef5" providerId="AD" clId="Web-{6A25C678-34B3-48F8-9F13-352299D48827}" dt="2022-07-27T18:41:43.655" v="0"/>
          <ac:picMkLst>
            <pc:docMk/>
            <pc:sldMk cId="0" sldId="286"/>
            <ac:picMk id="29" creationId="{91F3B6B7-3026-2F4D-23A9-29F701E5700A}"/>
          </ac:picMkLst>
        </pc:picChg>
      </pc:sldChg>
    </pc:docChg>
  </pc:docChgLst>
  <pc:docChgLst>
    <pc:chgData name="Morganne Reinboldt" userId="S::mreinboldt@iadn.org::8643c7fb-e223-4e9b-812b-722f88d2e071" providerId="AD" clId="Web-{395DDCA1-CE40-3F8E-ADBC-CF01D5B32993}"/>
    <pc:docChg chg="modSld">
      <pc:chgData name="Morganne Reinboldt" userId="S::mreinboldt@iadn.org::8643c7fb-e223-4e9b-812b-722f88d2e071" providerId="AD" clId="Web-{395DDCA1-CE40-3F8E-ADBC-CF01D5B32993}" dt="2025-01-28T21:56:31.838" v="15" actId="20577"/>
      <pc:docMkLst>
        <pc:docMk/>
      </pc:docMkLst>
      <pc:sldChg chg="modSp">
        <pc:chgData name="Morganne Reinboldt" userId="S::mreinboldt@iadn.org::8643c7fb-e223-4e9b-812b-722f88d2e071" providerId="AD" clId="Web-{395DDCA1-CE40-3F8E-ADBC-CF01D5B32993}" dt="2025-01-28T21:55:18.431" v="2" actId="20577"/>
        <pc:sldMkLst>
          <pc:docMk/>
          <pc:sldMk cId="0" sldId="286"/>
        </pc:sldMkLst>
        <pc:spChg chg="mod">
          <ac:chgData name="Morganne Reinboldt" userId="S::mreinboldt@iadn.org::8643c7fb-e223-4e9b-812b-722f88d2e071" providerId="AD" clId="Web-{395DDCA1-CE40-3F8E-ADBC-CF01D5B32993}" dt="2025-01-28T21:55:05.838" v="0" actId="20577"/>
          <ac:spMkLst>
            <pc:docMk/>
            <pc:sldMk cId="0" sldId="286"/>
            <ac:spMk id="11" creationId="{00000000-0000-0000-0000-000000000000}"/>
          </ac:spMkLst>
        </pc:spChg>
        <pc:spChg chg="mod">
          <ac:chgData name="Morganne Reinboldt" userId="S::mreinboldt@iadn.org::8643c7fb-e223-4e9b-812b-722f88d2e071" providerId="AD" clId="Web-{395DDCA1-CE40-3F8E-ADBC-CF01D5B32993}" dt="2025-01-28T21:55:12.259" v="1" actId="20577"/>
          <ac:spMkLst>
            <pc:docMk/>
            <pc:sldMk cId="0" sldId="286"/>
            <ac:spMk id="12" creationId="{00000000-0000-0000-0000-000000000000}"/>
          </ac:spMkLst>
        </pc:spChg>
        <pc:spChg chg="mod">
          <ac:chgData name="Morganne Reinboldt" userId="S::mreinboldt@iadn.org::8643c7fb-e223-4e9b-812b-722f88d2e071" providerId="AD" clId="Web-{395DDCA1-CE40-3F8E-ADBC-CF01D5B32993}" dt="2025-01-28T21:55:18.431" v="2" actId="20577"/>
          <ac:spMkLst>
            <pc:docMk/>
            <pc:sldMk cId="0" sldId="286"/>
            <ac:spMk id="13" creationId="{00000000-0000-0000-0000-000000000000}"/>
          </ac:spMkLst>
        </pc:spChg>
      </pc:sldChg>
      <pc:sldChg chg="modSp">
        <pc:chgData name="Morganne Reinboldt" userId="S::mreinboldt@iadn.org::8643c7fb-e223-4e9b-812b-722f88d2e071" providerId="AD" clId="Web-{395DDCA1-CE40-3F8E-ADBC-CF01D5B32993}" dt="2025-01-28T21:56:31.838" v="15" actId="20577"/>
        <pc:sldMkLst>
          <pc:docMk/>
          <pc:sldMk cId="1079174833" sldId="306"/>
        </pc:sldMkLst>
        <pc:spChg chg="mod">
          <ac:chgData name="Morganne Reinboldt" userId="S::mreinboldt@iadn.org::8643c7fb-e223-4e9b-812b-722f88d2e071" providerId="AD" clId="Web-{395DDCA1-CE40-3F8E-ADBC-CF01D5B32993}" dt="2025-01-28T21:56:31.838" v="15" actId="20577"/>
          <ac:spMkLst>
            <pc:docMk/>
            <pc:sldMk cId="1079174833" sldId="306"/>
            <ac:spMk id="8" creationId="{F650C951-B791-497E-8EDD-C17721B6EBB5}"/>
          </ac:spMkLst>
        </pc:spChg>
      </pc:sldChg>
      <pc:sldChg chg="modSp">
        <pc:chgData name="Morganne Reinboldt" userId="S::mreinboldt@iadn.org::8643c7fb-e223-4e9b-812b-722f88d2e071" providerId="AD" clId="Web-{395DDCA1-CE40-3F8E-ADBC-CF01D5B32993}" dt="2025-01-28T21:56:06.431" v="10" actId="20577"/>
        <pc:sldMkLst>
          <pc:docMk/>
          <pc:sldMk cId="0" sldId="506"/>
        </pc:sldMkLst>
        <pc:spChg chg="mod">
          <ac:chgData name="Morganne Reinboldt" userId="S::mreinboldt@iadn.org::8643c7fb-e223-4e9b-812b-722f88d2e071" providerId="AD" clId="Web-{395DDCA1-CE40-3F8E-ADBC-CF01D5B32993}" dt="2025-01-28T21:56:06.431" v="10" actId="20577"/>
          <ac:spMkLst>
            <pc:docMk/>
            <pc:sldMk cId="0" sldId="506"/>
            <ac:spMk id="9" creationId="{BAB26F30-0825-4FA2-BDEF-92F62D5CF0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CD8682-7EFB-47A6-8E65-085D2919C543}" type="datetimeFigureOut">
              <a:rPr lang="en-US" smtClean="0"/>
              <a:t>1/28/2025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A1C7B2-6181-49B2-BD78-94AEFFB625E9}" type="slidenum">
              <a:rPr lang="en-US" smtClean="0"/>
              <a:t>‹#›</a:t>
            </a:fld>
            <a:endParaRPr lang="en-US"/>
          </a:p>
        </p:txBody>
      </p:sp>
    </p:spTree>
    <p:extLst>
      <p:ext uri="{BB962C8B-B14F-4D97-AF65-F5344CB8AC3E}">
        <p14:creationId xmlns:p14="http://schemas.microsoft.com/office/powerpoint/2010/main" val="314148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1</a:t>
            </a:fld>
            <a:endParaRPr lang="en-US"/>
          </a:p>
        </p:txBody>
      </p:sp>
    </p:spTree>
    <p:extLst>
      <p:ext uri="{BB962C8B-B14F-4D97-AF65-F5344CB8AC3E}">
        <p14:creationId xmlns:p14="http://schemas.microsoft.com/office/powerpoint/2010/main" val="375936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“organ” donation, we are referring to </a:t>
            </a:r>
            <a:r>
              <a:rPr lang="en-US" i="1" dirty="0"/>
              <a:t>internal solid organs.</a:t>
            </a:r>
            <a:endParaRPr lang="en-US" i="0" dirty="0"/>
          </a:p>
          <a:p>
            <a:endParaRPr lang="en-US" i="1" dirty="0"/>
          </a:p>
          <a:p>
            <a:r>
              <a:rPr lang="en-US" i="0" dirty="0"/>
              <a:t>The organs that can be donated include heart, lungs (can be transplanted </a:t>
            </a:r>
            <a:r>
              <a:rPr lang="en-US" i="0" dirty="0" err="1"/>
              <a:t>en</a:t>
            </a:r>
            <a:r>
              <a:rPr lang="en-US" i="0" dirty="0"/>
              <a:t> bloc or can be separated for two recipients), liver (can be segmented for two recipients), kidneys (almost always separated for two recipients), pancreas, and small intestine.</a:t>
            </a:r>
          </a:p>
          <a:p>
            <a:endParaRPr lang="en-US" i="0" dirty="0"/>
          </a:p>
          <a:p>
            <a:r>
              <a:rPr lang="en-US" sz="1200" b="0" i="0" u="none" strike="noStrike" kern="1200" baseline="0" dirty="0">
                <a:solidFill>
                  <a:schemeClr val="tx1"/>
                </a:solidFill>
                <a:latin typeface="+mn-lt"/>
                <a:ea typeface="+mn-ea"/>
                <a:cs typeface="+mn-cs"/>
              </a:rPr>
              <a:t>Brain death is usually the result of severe trauma which causes brain tissues to swell. </a:t>
            </a:r>
            <a:r>
              <a:rPr lang="en-US" i="0" dirty="0"/>
              <a:t>What types of injuries may occur to the brain that would result in brain death? Hemorrhagic stroke, blunt force trauma (MVA, fall, </a:t>
            </a:r>
            <a:r>
              <a:rPr lang="en-US" i="0" dirty="0" err="1"/>
              <a:t>etc</a:t>
            </a:r>
            <a:r>
              <a:rPr lang="en-US" i="0" dirty="0"/>
              <a:t>), gunshot wound, anoxic injury, tumors, meningitis are all examples.</a:t>
            </a:r>
          </a:p>
          <a:p>
            <a:endParaRPr lang="en-US" i="0" dirty="0"/>
          </a:p>
          <a:p>
            <a:r>
              <a:rPr lang="en-US" i="0" dirty="0"/>
              <a:t>Each organ has a window of time from when it is recovered in the OR to when it must be transplanted.</a:t>
            </a:r>
          </a:p>
          <a:p>
            <a:pPr marL="171450" indent="-171450">
              <a:buFont typeface="Arial" panose="020B0604020202020204" pitchFamily="34" charset="0"/>
              <a:buChar char="•"/>
            </a:pPr>
            <a:r>
              <a:rPr lang="en-US" i="0" dirty="0"/>
              <a:t>Heart and Lungs: 4 – 6 hours</a:t>
            </a:r>
          </a:p>
          <a:p>
            <a:pPr marL="171450" indent="-171450">
              <a:buFont typeface="Arial" panose="020B0604020202020204" pitchFamily="34" charset="0"/>
              <a:buChar char="•"/>
            </a:pPr>
            <a:r>
              <a:rPr lang="en-US" i="0" dirty="0"/>
              <a:t>Liver: 8 – 12 hours (the sooner the better)</a:t>
            </a:r>
          </a:p>
          <a:p>
            <a:pPr marL="171450" indent="-171450">
              <a:buFont typeface="Arial" panose="020B0604020202020204" pitchFamily="34" charset="0"/>
              <a:buChar char="•"/>
            </a:pPr>
            <a:r>
              <a:rPr lang="en-US" i="0" dirty="0"/>
              <a:t>Pancreas and Intestine: 12 – 14 hours (the sooner the better)</a:t>
            </a:r>
          </a:p>
          <a:p>
            <a:pPr marL="171450" indent="-171450">
              <a:buFont typeface="Arial" panose="020B0604020202020204" pitchFamily="34" charset="0"/>
              <a:buChar char="•"/>
            </a:pPr>
            <a:r>
              <a:rPr lang="en-US" i="0" dirty="0"/>
              <a:t>Kidneys: up to 36 hours if we use a kidney pump</a:t>
            </a:r>
          </a:p>
          <a:p>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43A1C7B2-6181-49B2-BD78-94AEFFB625E9}" type="slidenum">
              <a:rPr lang="en-US" smtClean="0"/>
              <a:t>10</a:t>
            </a:fld>
            <a:endParaRPr lang="en-US"/>
          </a:p>
        </p:txBody>
      </p:sp>
    </p:spTree>
    <p:extLst>
      <p:ext uri="{BB962C8B-B14F-4D97-AF65-F5344CB8AC3E}">
        <p14:creationId xmlns:p14="http://schemas.microsoft.com/office/powerpoint/2010/main" val="345694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process of recovering organs from a donor?</a:t>
            </a:r>
          </a:p>
        </p:txBody>
      </p:sp>
      <p:sp>
        <p:nvSpPr>
          <p:cNvPr id="4" name="Slide Number Placeholder 3"/>
          <p:cNvSpPr>
            <a:spLocks noGrp="1"/>
          </p:cNvSpPr>
          <p:nvPr>
            <p:ph type="sldNum" sz="quarter" idx="5"/>
          </p:nvPr>
        </p:nvSpPr>
        <p:spPr/>
        <p:txBody>
          <a:bodyPr/>
          <a:lstStyle/>
          <a:p>
            <a:fld id="{43A1C7B2-6181-49B2-BD78-94AEFFB625E9}" type="slidenum">
              <a:rPr lang="en-US" smtClean="0"/>
              <a:t>11</a:t>
            </a:fld>
            <a:endParaRPr lang="en-US"/>
          </a:p>
        </p:txBody>
      </p:sp>
    </p:spTree>
    <p:extLst>
      <p:ext uri="{BB962C8B-B14F-4D97-AF65-F5344CB8AC3E}">
        <p14:creationId xmlns:p14="http://schemas.microsoft.com/office/powerpoint/2010/main" val="300283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2021 was the fourth straight record year for organ donation in Iowa. We have had a 75% increase in organs transplanted over the last 5 years.</a:t>
            </a:r>
          </a:p>
          <a:p>
            <a:endParaRPr lang="en-US"/>
          </a:p>
          <a:p>
            <a:pPr algn="l"/>
            <a:r>
              <a:rPr lang="en-US" sz="1800">
                <a:solidFill>
                  <a:srgbClr val="000000"/>
                </a:solidFill>
                <a:effectLst/>
                <a:latin typeface="Segoe UI" panose="020B0502040204020203" pitchFamily="34" charset="0"/>
              </a:rPr>
              <a:t>2020: 103 donors, 300 organs transplanted</a:t>
            </a:r>
            <a:br>
              <a:rPr lang="en-US" sz="1800">
                <a:solidFill>
                  <a:srgbClr val="000000"/>
                </a:solidFill>
                <a:effectLst/>
                <a:latin typeface="Segoe UI" panose="020B0502040204020203" pitchFamily="34" charset="0"/>
              </a:rPr>
            </a:br>
            <a:r>
              <a:rPr lang="en-US" sz="1800">
                <a:solidFill>
                  <a:srgbClr val="000000"/>
                </a:solidFill>
                <a:effectLst/>
                <a:latin typeface="Segoe UI" panose="020B0502040204020203" pitchFamily="34" charset="0"/>
              </a:rPr>
              <a:t>2020 was the third straight record year for organ donation in Iowa. We have had a 75% increase in organs transplanted over the last 5 years.</a:t>
            </a:r>
            <a:endParaRPr lang="en-US">
              <a:solidFill>
                <a:srgbClr val="FFFFFF"/>
              </a:solidFill>
              <a:effectLst/>
              <a:latin typeface="Segoe UI" panose="020B0502040204020203" pitchFamily="34" charset="0"/>
            </a:endParaRPr>
          </a:p>
          <a:p>
            <a:pPr algn="l"/>
            <a:r>
              <a:rPr lang="en-US" sz="1800">
                <a:solidFill>
                  <a:srgbClr val="000000"/>
                </a:solidFill>
                <a:effectLst/>
                <a:latin typeface="Segoe UI" panose="020B0502040204020203" pitchFamily="34" charset="0"/>
              </a:rPr>
              <a:t>2019: 92 donors, 290 organs transplanted</a:t>
            </a:r>
            <a:endParaRPr lang="en-US">
              <a:solidFill>
                <a:srgbClr val="FFFFFF"/>
              </a:solidFill>
              <a:effectLst/>
              <a:latin typeface="Segoe UI" panose="020B0502040204020203" pitchFamily="34" charset="0"/>
            </a:endParaRPr>
          </a:p>
          <a:p>
            <a:pPr algn="l"/>
            <a:r>
              <a:rPr lang="en-US" sz="1800">
                <a:solidFill>
                  <a:srgbClr val="000000"/>
                </a:solidFill>
                <a:effectLst/>
                <a:latin typeface="Segoe UI" panose="020B0502040204020203" pitchFamily="34" charset="0"/>
              </a:rPr>
              <a:t>2018: 74 donors, 248 organs transplanted</a:t>
            </a:r>
            <a:endParaRPr lang="en-US">
              <a:solidFill>
                <a:srgbClr val="FFFFFF"/>
              </a:solidFill>
              <a:effectLst/>
              <a:latin typeface="Segoe UI" panose="020B0502040204020203" pitchFamily="34" charset="0"/>
            </a:endParaRPr>
          </a:p>
          <a:p>
            <a:pPr algn="l"/>
            <a:r>
              <a:rPr lang="en-US" sz="1800">
                <a:solidFill>
                  <a:srgbClr val="000000"/>
                </a:solidFill>
                <a:effectLst/>
                <a:latin typeface="Segoe UI" panose="020B0502040204020203" pitchFamily="34" charset="0"/>
              </a:rPr>
              <a:t>2017: 54 and 165</a:t>
            </a:r>
            <a:endParaRPr lang="en-US">
              <a:solidFill>
                <a:srgbClr val="FFFFFF"/>
              </a:solidFill>
              <a:effectLst/>
              <a:latin typeface="Segoe UI" panose="020B0502040204020203" pitchFamily="34" charset="0"/>
            </a:endParaRPr>
          </a:p>
          <a:p>
            <a:pPr algn="l"/>
            <a:r>
              <a:rPr lang="en-US" sz="1800">
                <a:solidFill>
                  <a:srgbClr val="000000"/>
                </a:solidFill>
                <a:effectLst/>
                <a:latin typeface="Segoe UI" panose="020B0502040204020203" pitchFamily="34" charset="0"/>
              </a:rPr>
              <a:t>2016: 55 and 171</a:t>
            </a:r>
            <a:endParaRPr lang="en-US">
              <a:solidFill>
                <a:srgbClr val="FFFFFF"/>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12</a:t>
            </a:fld>
            <a:endParaRPr lang="en-US"/>
          </a:p>
        </p:txBody>
      </p:sp>
    </p:spTree>
    <p:extLst>
      <p:ext uri="{BB962C8B-B14F-4D97-AF65-F5344CB8AC3E}">
        <p14:creationId xmlns:p14="http://schemas.microsoft.com/office/powerpoint/2010/main" val="300283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Cornea</a:t>
            </a:r>
          </a:p>
          <a:p>
            <a:r>
              <a:rPr lang="en-US" dirty="0"/>
              <a:t>Can restore sight for two different people if both corneas are donated.</a:t>
            </a:r>
          </a:p>
          <a:p>
            <a:r>
              <a:rPr lang="en-US" dirty="0"/>
              <a:t>ILEB only recovers the cornea for transplant – not the whole globe. The whole globe may be recovered for research. In Iowa, the research area is a small pocket of hospitals around Iowa City.</a:t>
            </a:r>
          </a:p>
          <a:p>
            <a:r>
              <a:rPr lang="en-US" dirty="0"/>
              <a:t>Corneas are usually transplanted 3 – 5 days after being recovered.</a:t>
            </a:r>
          </a:p>
          <a:p>
            <a:r>
              <a:rPr lang="en-US" dirty="0"/>
              <a:t>Cornea is avascular – no need for tissue or blood typing when needing a cornea transplant.</a:t>
            </a:r>
          </a:p>
          <a:p>
            <a:r>
              <a:rPr lang="en-US" dirty="0"/>
              <a:t>If you have a cornea transplant, it does not change the color, shape, or size of your eye.</a:t>
            </a:r>
          </a:p>
          <a:p>
            <a:r>
              <a:rPr lang="en-US" dirty="0"/>
              <a:t>People who wear glasses, contacts, have cataracts or macular degeneration can still donate corneas and restore sight for others. None of these things affect the health of the cornea.</a:t>
            </a:r>
          </a:p>
          <a:p>
            <a:r>
              <a:rPr lang="en-US" dirty="0"/>
              <a:t>If you have had Lasik surgery after 2006, you can be a cornea donor.</a:t>
            </a:r>
          </a:p>
          <a:p>
            <a:endParaRPr lang="en-US" dirty="0"/>
          </a:p>
          <a:p>
            <a:r>
              <a:rPr lang="en-US" u="sng" dirty="0"/>
              <a:t>Bones</a:t>
            </a:r>
            <a:endParaRPr lang="en-US" u="none" dirty="0"/>
          </a:p>
          <a:p>
            <a:r>
              <a:rPr lang="en-US" u="none" dirty="0"/>
              <a:t>We recover the long bones from the arms and legs (humerus, ulna, radius, femur, tibia, fibula). Anytime we recover bone our tissue recovery team will place prosthetics to maintain the integrity of the limb for viewing.</a:t>
            </a:r>
          </a:p>
          <a:p>
            <a:r>
              <a:rPr lang="en-US" u="none" dirty="0"/>
              <a:t>Bone grafts help patients with traumatic injuries and patients with bone cancer. Can also be used in spinal fusion and dental surgeries.</a:t>
            </a:r>
          </a:p>
          <a:p>
            <a:endParaRPr lang="en-US" u="none" dirty="0"/>
          </a:p>
          <a:p>
            <a:r>
              <a:rPr lang="en-US" u="sng" dirty="0"/>
              <a:t>Tendons/Ligaments/Cartilage</a:t>
            </a:r>
            <a:endParaRPr lang="en-US" u="none" dirty="0"/>
          </a:p>
          <a:p>
            <a:r>
              <a:rPr lang="en-US" u="none" dirty="0"/>
              <a:t>Soft tissue is recovered in tandem with bone tissue. Often used in sports injury repairs (ACL, PCL, </a:t>
            </a:r>
            <a:r>
              <a:rPr lang="en-US" u="none" dirty="0" err="1"/>
              <a:t>achilles</a:t>
            </a:r>
            <a:r>
              <a:rPr lang="en-US" u="none" dirty="0"/>
              <a:t>, </a:t>
            </a:r>
            <a:r>
              <a:rPr lang="en-US" u="none" dirty="0" err="1"/>
              <a:t>etc</a:t>
            </a:r>
            <a:r>
              <a:rPr lang="en-US" u="none" dirty="0"/>
              <a:t>). Can also be used in rotator cuff repair.</a:t>
            </a:r>
          </a:p>
          <a:p>
            <a:endParaRPr lang="en-US" u="none" dirty="0"/>
          </a:p>
          <a:p>
            <a:r>
              <a:rPr lang="en-US" u="sng" dirty="0"/>
              <a:t>Heart Valves</a:t>
            </a:r>
            <a:endParaRPr lang="en-US" u="none" dirty="0"/>
          </a:p>
          <a:p>
            <a:r>
              <a:rPr lang="en-US" u="none" dirty="0"/>
              <a:t>Often transplanted into children who are born with a heart valve defect. Can also be transplanted into adults who have valve disease.</a:t>
            </a:r>
          </a:p>
          <a:p>
            <a:endParaRPr lang="en-US" u="none" dirty="0"/>
          </a:p>
          <a:p>
            <a:r>
              <a:rPr lang="en-US" u="sng" dirty="0"/>
              <a:t>Skin</a:t>
            </a:r>
            <a:endParaRPr lang="en-US" u="none" dirty="0"/>
          </a:p>
          <a:p>
            <a:r>
              <a:rPr lang="en-US" u="none" dirty="0"/>
              <a:t>Skin is recovered primarily from the back (shoulder blades to buttocks) and legs (circumferentially). It can also be recovered from the arms and abdomen (we get special permission from the family before doing this).</a:t>
            </a:r>
          </a:p>
          <a:p>
            <a:r>
              <a:rPr lang="en-US" u="none" dirty="0"/>
              <a:t>Skin grafts can be used for burn patients, wound treatment, post-mastectomy reconstruction, hernia repair, bladder slings, cleft palate repair (and others).</a:t>
            </a:r>
          </a:p>
          <a:p>
            <a:r>
              <a:rPr lang="en-US" u="none" dirty="0"/>
              <a:t>Currently no upper age limit on skin donation in Iowa.</a:t>
            </a:r>
          </a:p>
          <a:p>
            <a:endParaRPr lang="en-US" u="none" dirty="0"/>
          </a:p>
          <a:p>
            <a:r>
              <a:rPr lang="en-US" u="none" dirty="0" err="1"/>
              <a:t>AlloDerm</a:t>
            </a:r>
            <a:r>
              <a:rPr lang="en-US" u="none" dirty="0"/>
              <a:t> is an example of a graft created from skin donation.</a:t>
            </a:r>
          </a:p>
          <a:p>
            <a:pPr lvl="0"/>
            <a:r>
              <a:rPr lang="en-US" sz="1200" kern="1200" dirty="0">
                <a:solidFill>
                  <a:schemeClr val="tx1"/>
                </a:solidFill>
                <a:effectLst/>
                <a:latin typeface="+mn-lt"/>
                <a:ea typeface="+mn-ea"/>
                <a:cs typeface="+mn-cs"/>
              </a:rPr>
              <a:t>1.  Acellular graft created from full-thickness skin. During processing, cells are removed, leaving behind a scaffolding.</a:t>
            </a:r>
          </a:p>
          <a:p>
            <a:pPr lvl="0"/>
            <a:r>
              <a:rPr lang="en-US" sz="1200" kern="1200" dirty="0">
                <a:solidFill>
                  <a:schemeClr val="tx1"/>
                </a:solidFill>
                <a:effectLst/>
                <a:latin typeface="+mn-lt"/>
                <a:ea typeface="+mn-ea"/>
                <a:cs typeface="+mn-cs"/>
              </a:rPr>
              <a:t>2.  Promotes the patient’s own cell repopulation, revascularization, and soft tissue regeneration. Basically, the graft allows the patient’s own tissues to regenerate and the graft takes on the form of the tissues being repaired.</a:t>
            </a:r>
          </a:p>
          <a:p>
            <a:pPr lvl="0"/>
            <a:r>
              <a:rPr lang="en-US" sz="1200" kern="1200" dirty="0">
                <a:solidFill>
                  <a:schemeClr val="tx1"/>
                </a:solidFill>
                <a:effectLst/>
                <a:latin typeface="+mn-lt"/>
                <a:ea typeface="+mn-ea"/>
                <a:cs typeface="+mn-cs"/>
              </a:rPr>
              <a:t>3.  Resists infection and adhesion formation, has minimal foreign body response.</a:t>
            </a:r>
          </a:p>
          <a:p>
            <a:pPr lvl="0"/>
            <a:r>
              <a:rPr lang="en-US" sz="1200" kern="1200" dirty="0">
                <a:solidFill>
                  <a:schemeClr val="tx1"/>
                </a:solidFill>
                <a:effectLst/>
                <a:latin typeface="+mn-lt"/>
                <a:ea typeface="+mn-ea"/>
                <a:cs typeface="+mn-cs"/>
              </a:rPr>
              <a:t>4.  Transplant applications include: gingiva, ligaments, tendons, abdominal wall reconstruction, hernia repair, bladder slings, breast reconstruction post mastectomy, pelvic floor repair, limb repair, chronic wounds, facial tissue, rotator cuff, chest wall and cardiac surgeries, contracture and burn release repair, cleft palate repair, and neonate gastroschises.</a:t>
            </a:r>
          </a:p>
          <a:p>
            <a:endParaRPr lang="en-US" u="none" dirty="0"/>
          </a:p>
          <a:p>
            <a:r>
              <a:rPr lang="en-US" u="sng" dirty="0"/>
              <a:t>Veins</a:t>
            </a:r>
            <a:endParaRPr lang="en-US" u="none" dirty="0"/>
          </a:p>
          <a:p>
            <a:r>
              <a:rPr lang="en-US" u="none" dirty="0"/>
              <a:t>Saphenous and Femoral veins – both from the leg. </a:t>
            </a:r>
          </a:p>
          <a:p>
            <a:r>
              <a:rPr lang="en-US" u="none" dirty="0"/>
              <a:t>Used for cardiac bypass, peripheral bypass, fistula for dialysis.</a:t>
            </a:r>
          </a:p>
          <a:p>
            <a:endParaRPr lang="en-US" u="none" dirty="0"/>
          </a:p>
          <a:p>
            <a:r>
              <a:rPr lang="en-US" u="sng" dirty="0"/>
              <a:t>Other</a:t>
            </a:r>
          </a:p>
          <a:p>
            <a:pPr marL="232943" indent="-232943">
              <a:buAutoNum type="arabicPeriod"/>
            </a:pPr>
            <a:r>
              <a:rPr lang="en-US" u="none" dirty="0"/>
              <a:t>Aortoiliac (AI) – recovered from diaphragm to groin vessels. Tissue is used to help trauma patients requiring vascular surgery or for bypass of diseased vessels in AAA (abdominal aortic aneurysm) </a:t>
            </a:r>
            <a:r>
              <a:rPr lang="en-US" u="none" dirty="0" err="1"/>
              <a:t>surgeris</a:t>
            </a:r>
            <a:r>
              <a:rPr lang="en-US" u="none" dirty="0"/>
              <a:t>.</a:t>
            </a:r>
          </a:p>
          <a:p>
            <a:pPr marL="232943" indent="-232943">
              <a:buAutoNum type="arabicPeriod"/>
            </a:pPr>
            <a:r>
              <a:rPr lang="en-US" u="none" dirty="0"/>
              <a:t>Vertebral Bodies (VB) (no longer research only) – typically involves T1-L5. Bone marrow and stem cells from the VB is being used for immunotherapies for organ transplant recipients.</a:t>
            </a:r>
          </a:p>
          <a:p>
            <a:pPr marL="232943" indent="-232943">
              <a:buAutoNum type="arabicPeriod"/>
            </a:pPr>
            <a:r>
              <a:rPr lang="en-US" u="none" dirty="0"/>
              <a:t>Adipose – stem cells from adipose are added to the cancellous (softer part) of bone from the same donor. These grafts are then used to treat non-union fractures/trauma or places bone won’t grow on its own. The stem cells become bone, using the cancellous bone they are added to as a scaffold to grow on.</a:t>
            </a:r>
          </a:p>
          <a:p>
            <a:pPr marL="0" indent="0">
              <a:buNone/>
            </a:pPr>
            <a:endParaRPr lang="en-US" u="none" dirty="0"/>
          </a:p>
          <a:p>
            <a:pPr marL="0" indent="0">
              <a:buNone/>
            </a:pPr>
            <a:r>
              <a:rPr lang="en-US" u="sng" dirty="0"/>
              <a:t>Costal Cartilage</a:t>
            </a:r>
          </a:p>
          <a:p>
            <a:pPr marL="0" indent="0">
              <a:buNone/>
            </a:pPr>
            <a:r>
              <a:rPr lang="en-US" u="none" dirty="0"/>
              <a:t>Cartilage taken from in-between the ribs (chest plate is what is recovered) to be used for facial reconstructions due to trauma. *falls under musculoskeletal tissue*</a:t>
            </a:r>
          </a:p>
          <a:p>
            <a:pPr marL="0" indent="0">
              <a:buNone/>
            </a:pPr>
            <a:endParaRPr lang="en-US" u="sng" dirty="0"/>
          </a:p>
          <a:p>
            <a:endParaRPr lang="en-US" u="none" dirty="0"/>
          </a:p>
          <a:p>
            <a:r>
              <a:rPr lang="en-US" u="none" dirty="0"/>
              <a:t> </a:t>
            </a:r>
            <a:endParaRPr lang="en-US" u="sng"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A1C7B2-6181-49B2-BD78-94AEFFB625E9}" type="slidenum">
              <a:rPr lang="en-US" smtClean="0"/>
              <a:t>13</a:t>
            </a:fld>
            <a:endParaRPr lang="en-US"/>
          </a:p>
        </p:txBody>
      </p:sp>
    </p:spTree>
    <p:extLst>
      <p:ext uri="{BB962C8B-B14F-4D97-AF65-F5344CB8AC3E}">
        <p14:creationId xmlns:p14="http://schemas.microsoft.com/office/powerpoint/2010/main" val="34048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grafts after they are processed and ready for transplant.</a:t>
            </a:r>
          </a:p>
          <a:p>
            <a:endParaRPr lang="en-US"/>
          </a:p>
          <a:p>
            <a:r>
              <a:rPr lang="en-US" u="sng"/>
              <a:t>Cancellous Cubes or Chips </a:t>
            </a:r>
            <a:r>
              <a:rPr lang="en-US"/>
              <a:t>can be used for bone regeneration.</a:t>
            </a:r>
          </a:p>
          <a:p>
            <a:endParaRPr lang="en-US"/>
          </a:p>
          <a:p>
            <a:r>
              <a:rPr lang="en-US" u="sng"/>
              <a:t>Vein</a:t>
            </a:r>
            <a:r>
              <a:rPr lang="en-US" b="0" u="none"/>
              <a:t> grafts may be used for cardiac or peripheral bypass surgery. May also be used to create a fistula for dialysis patients.</a:t>
            </a:r>
            <a:endParaRPr lang="en-US" u="sng"/>
          </a:p>
          <a:p>
            <a:endParaRPr lang="en-US"/>
          </a:p>
          <a:p>
            <a:r>
              <a:rPr lang="en-US" u="sng"/>
              <a:t>Skin</a:t>
            </a:r>
            <a:r>
              <a:rPr lang="en-US"/>
              <a:t> grafts may be used in burn treatment, wound treatment, or in reconstructive surgeries such as breast reconstruction after mastectomy.</a:t>
            </a:r>
          </a:p>
          <a:p>
            <a:endParaRPr lang="en-US"/>
          </a:p>
          <a:p>
            <a:r>
              <a:rPr lang="en-US" u="sng"/>
              <a:t>Pulmonary Valve </a:t>
            </a:r>
            <a:r>
              <a:rPr lang="en-US"/>
              <a:t>grafts: size of the graft has to match size of the recipient. Allograft valves may not require blood thinners like a mechanical valve would. Allograft valves transplanted into pediatric patients may require fewer surgeries over the patient’s life since the graft may grow with the patient.</a:t>
            </a:r>
          </a:p>
          <a:p>
            <a:endParaRPr lang="en-US"/>
          </a:p>
          <a:p>
            <a:r>
              <a:rPr lang="en-US"/>
              <a:t>Grafts may be stored for up to 5 years before they need to be transplanted.</a:t>
            </a:r>
          </a:p>
        </p:txBody>
      </p:sp>
      <p:sp>
        <p:nvSpPr>
          <p:cNvPr id="4" name="Slide Number Placeholder 3"/>
          <p:cNvSpPr>
            <a:spLocks noGrp="1"/>
          </p:cNvSpPr>
          <p:nvPr>
            <p:ph type="sldNum" sz="quarter" idx="5"/>
          </p:nvPr>
        </p:nvSpPr>
        <p:spPr/>
        <p:txBody>
          <a:bodyPr/>
          <a:lstStyle/>
          <a:p>
            <a:fld id="{43A1C7B2-6181-49B2-BD78-94AEFFB625E9}" type="slidenum">
              <a:rPr lang="en-US" smtClean="0"/>
              <a:t>14</a:t>
            </a:fld>
            <a:endParaRPr lang="en-US"/>
          </a:p>
        </p:txBody>
      </p:sp>
    </p:spTree>
    <p:extLst>
      <p:ext uri="{BB962C8B-B14F-4D97-AF65-F5344CB8AC3E}">
        <p14:creationId xmlns:p14="http://schemas.microsoft.com/office/powerpoint/2010/main" val="74085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3A1C7B2-6181-49B2-BD78-94AEFFB625E9}" type="slidenum">
              <a:rPr lang="en-US" smtClean="0"/>
              <a:t>15</a:t>
            </a:fld>
            <a:endParaRPr lang="en-US"/>
          </a:p>
        </p:txBody>
      </p:sp>
    </p:spTree>
    <p:extLst>
      <p:ext uri="{BB962C8B-B14F-4D97-AF65-F5344CB8AC3E}">
        <p14:creationId xmlns:p14="http://schemas.microsoft.com/office/powerpoint/2010/main" val="10085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1C7B2-6181-49B2-BD78-94AEFFB62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18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Iowa Donor Network is responsible for maintaining Iowa State Donor Registry per Iowa Law. </a:t>
            </a:r>
          </a:p>
          <a:p>
            <a:endParaRPr lang="en-US" sz="1000"/>
          </a:p>
          <a:p>
            <a:r>
              <a:rPr lang="en-US" sz="1000"/>
              <a:t>In Iowa – there are four ways to make a donation decision known.</a:t>
            </a:r>
          </a:p>
          <a:p>
            <a:pPr marL="665168" lvl="1" indent="-181410">
              <a:buFont typeface="Arial" panose="020B0604020202020204" pitchFamily="34" charset="0"/>
              <a:buChar char="•"/>
            </a:pPr>
            <a:r>
              <a:rPr lang="en-US" sz="1000"/>
              <a:t>Register at the DMV when obtaining or renewing of drivers license</a:t>
            </a:r>
          </a:p>
          <a:p>
            <a:pPr marL="665168" lvl="1" indent="-181410">
              <a:buFont typeface="Arial" panose="020B0604020202020204" pitchFamily="34" charset="0"/>
              <a:buChar char="•"/>
            </a:pPr>
            <a:r>
              <a:rPr lang="en-US" sz="1000"/>
              <a:t>Register on the IDN website </a:t>
            </a:r>
          </a:p>
          <a:p>
            <a:pPr marL="664845" lvl="1" indent="-180975">
              <a:buFont typeface="Arial" panose="020B0604020202020204" pitchFamily="34" charset="0"/>
              <a:buChar char="•"/>
            </a:pPr>
            <a:r>
              <a:rPr lang="en-US" sz="1000"/>
              <a:t>Register by mail\</a:t>
            </a:r>
            <a:endParaRPr lang="en-US"/>
          </a:p>
          <a:p>
            <a:pPr marL="664845" lvl="1" indent="-180975">
              <a:buFont typeface="Arial" panose="020B0604020202020204" pitchFamily="34" charset="0"/>
              <a:buChar char="•"/>
            </a:pPr>
            <a:r>
              <a:rPr lang="en-US"/>
              <a:t>Logan’s Law: Individuals have the option to register when obtaining a hunting, fishing, or fur harvester license. Logan’s Law is named after Logan Luft, a 15-year-old Charles City boy who was an organ and tissue donor. Since it was signed into law in 2019, more than 3,000 people have added their name to Iowa’s Donor Registry through Logan’s Law.</a:t>
            </a:r>
            <a:endParaRPr lang="en-US">
              <a:cs typeface="Calibri" panose="020F0502020204030204"/>
            </a:endParaRPr>
          </a:p>
          <a:p>
            <a:pPr marL="664845" lvl="1" indent="-180975">
              <a:buFont typeface="Arial" panose="020B0604020202020204" pitchFamily="34" charset="0"/>
              <a:buChar char="•"/>
            </a:pPr>
            <a:endParaRPr lang="en-US" sz="1000">
              <a:cs typeface="Calibri"/>
            </a:endParaRPr>
          </a:p>
          <a:p>
            <a:r>
              <a:rPr lang="en-US"/>
              <a:t>People</a:t>
            </a:r>
            <a:r>
              <a:rPr lang="en-US" baseline="0"/>
              <a:t> can also complete a living will and indicate their donation decision in that. </a:t>
            </a:r>
          </a:p>
          <a:p>
            <a:endParaRPr lang="en-US" baseline="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1C7B2-6181-49B2-BD78-94AEFFB62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95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1. To legally document your decision to be an organ, eye or tissue donor at the time of your death, to help families through end-of-life decision making, to give hope to thousands of people who are waiting for a life-saving transplant</a:t>
            </a:r>
          </a:p>
          <a:p>
            <a:r>
              <a:rPr lang="en-US" baseline="0"/>
              <a:t>2. Waiting list in Iowa: 600+</a:t>
            </a:r>
          </a:p>
          <a:p>
            <a:r>
              <a:rPr lang="en-US" baseline="0"/>
              <a:t>3. Organs that can be donated: Heart, Liver, Lungs, Kidneys, Pancreas, Intestine</a:t>
            </a:r>
          </a:p>
          <a:p>
            <a:r>
              <a:rPr lang="en-US" baseline="0"/>
              <a:t>4. Tissues that can be donated: Corneas, Bones, Tendons, Heart Valves, Skin and Veins</a:t>
            </a:r>
          </a:p>
          <a:p>
            <a:r>
              <a:rPr lang="en-US" baseline="0"/>
              <a:t>5. Ways to register to become a donor:</a:t>
            </a:r>
          </a:p>
          <a:p>
            <a:pPr marL="171450" indent="-171450">
              <a:buFont typeface="Arial" panose="020B0604020202020204" pitchFamily="34" charset="0"/>
              <a:buChar char="•"/>
            </a:pPr>
            <a:r>
              <a:rPr lang="en-US" sz="1000"/>
              <a:t>Register at the DMV when obtaining or renewing of drivers license</a:t>
            </a:r>
          </a:p>
          <a:p>
            <a:pPr marL="171450" indent="-171450">
              <a:buFont typeface="Arial" panose="020B0604020202020204" pitchFamily="34" charset="0"/>
              <a:buChar char="•"/>
            </a:pPr>
            <a:r>
              <a:rPr lang="en-US" sz="1000"/>
              <a:t>Register on the IDN website </a:t>
            </a:r>
          </a:p>
          <a:p>
            <a:pPr marL="171450" indent="-171450">
              <a:buFont typeface="Arial" panose="020B0604020202020204" pitchFamily="34" charset="0"/>
              <a:buChar char="•"/>
            </a:pPr>
            <a:r>
              <a:rPr lang="en-US" sz="1000"/>
              <a:t>Register by mail</a:t>
            </a:r>
          </a:p>
          <a:p>
            <a:pPr marL="171450" indent="-171450">
              <a:buFont typeface="Arial" panose="020B0604020202020204" pitchFamily="34" charset="0"/>
              <a:buChar char="•"/>
            </a:pPr>
            <a:r>
              <a:rPr lang="en-US" sz="1000"/>
              <a:t>NEW in 2019: Individuals will have the option of registering when obtaining a hunting, fishing, or fur harvester license. Logan’s Law is named after Logan Luft, a 15 year old Charles City boy who was an organ and tissue donor.</a:t>
            </a:r>
            <a:endParaRPr lang="en-US" baseline="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1C7B2-6181-49B2-BD78-94AEFFB62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5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high school students volunteer with Iowa Donor Network to earn silver cord hours. There are also opportunities to volunteer in IDN’s offices and at community events.</a:t>
            </a:r>
          </a:p>
        </p:txBody>
      </p:sp>
      <p:sp>
        <p:nvSpPr>
          <p:cNvPr id="4" name="Slide Number Placeholder 3"/>
          <p:cNvSpPr>
            <a:spLocks noGrp="1"/>
          </p:cNvSpPr>
          <p:nvPr>
            <p:ph type="sldNum" sz="quarter" idx="5"/>
          </p:nvPr>
        </p:nvSpPr>
        <p:spPr/>
        <p:txBody>
          <a:bodyPr/>
          <a:lstStyle/>
          <a:p>
            <a:fld id="{43A1C7B2-6181-49B2-BD78-94AEFFB625E9}" type="slidenum">
              <a:rPr lang="en-US" smtClean="0"/>
              <a:t>19</a:t>
            </a:fld>
            <a:endParaRPr lang="en-US"/>
          </a:p>
        </p:txBody>
      </p:sp>
    </p:spTree>
    <p:extLst>
      <p:ext uri="{BB962C8B-B14F-4D97-AF65-F5344CB8AC3E}">
        <p14:creationId xmlns:p14="http://schemas.microsoft.com/office/powerpoint/2010/main" val="413605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spcBef>
                <a:spcPct val="0"/>
              </a:spcBef>
              <a:defRPr/>
            </a:pPr>
            <a:r>
              <a:rPr lang="en-US" altLang="en-US" sz="1200" b="0" i="0" u="none" baseline="0"/>
              <a:t>How many of you have heard of Iowa Donor Network (raise your hands)?</a:t>
            </a:r>
            <a:endParaRPr lang="en-US"/>
          </a:p>
          <a:p>
            <a:pPr eaLnBrk="1" hangingPunct="1">
              <a:spcBef>
                <a:spcPct val="0"/>
              </a:spcBef>
            </a:pPr>
            <a:endParaRPr lang="en-US" sz="1200">
              <a:latin typeface="+mn-lt"/>
              <a:cs typeface="Arial" pitchFamily="34" charset="0"/>
            </a:endParaRPr>
          </a:p>
          <a:p>
            <a:pPr eaLnBrk="1" hangingPunct="1">
              <a:spcBef>
                <a:spcPct val="0"/>
              </a:spcBef>
            </a:pPr>
            <a:r>
              <a:rPr lang="en-US" sz="1200">
                <a:latin typeface="+mn-lt"/>
                <a:cs typeface="Arial" pitchFamily="34" charset="0"/>
              </a:rPr>
              <a:t>Iowa Donor Network is a non-profit organization which does incredibly important work! Iowa Donor Network manages</a:t>
            </a:r>
            <a:r>
              <a:rPr lang="en-US" sz="1200" baseline="0">
                <a:latin typeface="+mn-lt"/>
                <a:cs typeface="Arial" pitchFamily="34" charset="0"/>
              </a:rPr>
              <a:t> Iowa’s database of almost 2 million registered donors, and provides free educational programs to schools, community, businesses, faith centers and media around the state.</a:t>
            </a:r>
          </a:p>
          <a:p>
            <a:pPr eaLnBrk="1" hangingPunct="1">
              <a:lnSpc>
                <a:spcPct val="90000"/>
              </a:lnSpc>
              <a:spcBef>
                <a:spcPct val="0"/>
              </a:spcBef>
            </a:pPr>
            <a:endParaRPr lang="en-US" sz="1200" b="1" u="sng">
              <a:latin typeface="+mn-lt"/>
              <a:cs typeface="Arial" pitchFamily="34" charset="0"/>
              <a:sym typeface="Wingdings" pitchFamily="2" charset="2"/>
            </a:endParaRPr>
          </a:p>
          <a:p>
            <a:pPr eaLnBrk="1" hangingPunct="1">
              <a:lnSpc>
                <a:spcPct val="90000"/>
              </a:lnSpc>
              <a:spcBef>
                <a:spcPct val="0"/>
              </a:spcBef>
            </a:pPr>
            <a:r>
              <a:rPr lang="en-US" sz="1200" b="0" u="none">
                <a:latin typeface="+mn-lt"/>
                <a:cs typeface="Arial" pitchFamily="34" charset="0"/>
                <a:sym typeface="Wingdings" pitchFamily="2" charset="2"/>
              </a:rPr>
              <a:t>There are healthcare professionals at Iowa Donor Network who oversee the donation process and support families when their loved one becomes a donor. Today you will learn more about organ, tissue and eye donation, the process and how it impacts our community.</a:t>
            </a:r>
          </a:p>
          <a:p>
            <a:pPr eaLnBrk="1" hangingPunct="1">
              <a:lnSpc>
                <a:spcPct val="90000"/>
              </a:lnSpc>
              <a:spcBef>
                <a:spcPct val="0"/>
              </a:spcBef>
            </a:pPr>
            <a:endParaRPr lang="en-US" sz="1200">
              <a:latin typeface="+mn-lt"/>
              <a:cs typeface="Arial" pitchFamily="34" charset="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1C7B2-6181-49B2-BD78-94AEFFB62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1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20</a:t>
            </a:fld>
            <a:endParaRPr lang="en-US"/>
          </a:p>
        </p:txBody>
      </p:sp>
    </p:spTree>
    <p:extLst>
      <p:ext uri="{BB962C8B-B14F-4D97-AF65-F5344CB8AC3E}">
        <p14:creationId xmlns:p14="http://schemas.microsoft.com/office/powerpoint/2010/main" val="264109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200" b="0" u="none" baseline="0">
                <a:latin typeface="+mn-lt"/>
                <a:cs typeface="Arial" pitchFamily="34" charset="0"/>
              </a:rPr>
              <a:t>As I mentioned in the last slide, </a:t>
            </a:r>
            <a:r>
              <a:rPr lang="en-US" sz="1200">
                <a:cs typeface="Arial" pitchFamily="34" charset="0"/>
              </a:rPr>
              <a:t>IDN has many great partners that help us save lives including hospitals, transplant centers, EMS/Fire, Law Enforcement, long term care facilities, medical examiners, funeral directors and DMVs.</a:t>
            </a:r>
          </a:p>
          <a:p>
            <a:endParaRPr lang="en-US" sz="1200"/>
          </a:p>
          <a:p>
            <a:r>
              <a:rPr lang="en-US" sz="1200"/>
              <a:t>Hospital</a:t>
            </a:r>
          </a:p>
          <a:p>
            <a:r>
              <a:rPr lang="en-US" sz="1200"/>
              <a:t>EMS/Fire</a:t>
            </a:r>
          </a:p>
          <a:p>
            <a:r>
              <a:rPr lang="en-US" sz="1200"/>
              <a:t>Long Term Care</a:t>
            </a:r>
          </a:p>
          <a:p>
            <a:r>
              <a:rPr lang="en-US" sz="1200"/>
              <a:t>Law Enforcement</a:t>
            </a:r>
          </a:p>
          <a:p>
            <a:r>
              <a:rPr lang="en-US" sz="1200"/>
              <a:t>Medical Examiners</a:t>
            </a:r>
          </a:p>
          <a:p>
            <a:r>
              <a:rPr lang="en-US" sz="1200"/>
              <a:t>Funeral Directors</a:t>
            </a:r>
          </a:p>
          <a:p>
            <a:r>
              <a:rPr lang="en-US" sz="1200"/>
              <a:t>DMVs</a:t>
            </a:r>
          </a:p>
          <a:p>
            <a:pPr eaLnBrk="1" hangingPunct="1">
              <a:lnSpc>
                <a:spcPct val="90000"/>
              </a:lnSpc>
              <a:spcBef>
                <a:spcPct val="0"/>
              </a:spcBef>
            </a:pPr>
            <a:endParaRPr lang="en-US" sz="1200" b="1" u="sng">
              <a:cs typeface="Arial" pitchFamily="34" charset="0"/>
            </a:endParaRPr>
          </a:p>
          <a:p>
            <a:pPr defTabSz="931774">
              <a:defRPr/>
            </a:pPr>
            <a:r>
              <a:rPr lang="en-US" sz="1200"/>
              <a:t>Hospitals are the only agencies in Iowa that are required to report patient deaths to the OPO (IDN). None of these other agencies are required to make that call. There are approximately 30,000 deaths in the state each year, and less than 12,000 of those get reported to IDN. What does this mean? There are many Iowans who wish to be organ/tissue/eye donors at the time of their death but they are never given the opportunity. </a:t>
            </a:r>
          </a:p>
          <a:p>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3</a:t>
            </a:fld>
            <a:endParaRPr lang="en-US"/>
          </a:p>
        </p:txBody>
      </p:sp>
    </p:spTree>
    <p:extLst>
      <p:ext uri="{BB962C8B-B14F-4D97-AF65-F5344CB8AC3E}">
        <p14:creationId xmlns:p14="http://schemas.microsoft.com/office/powerpoint/2010/main" val="323230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itchFamily="34" charset="0"/>
              </a:rPr>
              <a:t>I have the opportunity to share this information with you today thanks to our amazing partnership with the Department of Transportation and DMVs. How many of you already have a driver’s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itchFamily="34" charset="0"/>
              </a:rPr>
              <a:t>When you turn 14, you are asked by our partners at the DMV if you want to be a donor.</a:t>
            </a:r>
            <a:endParaRPr lang="en-US" dirty="0"/>
          </a:p>
          <a:p>
            <a:pPr marL="178027" indent="-178027">
              <a:buFont typeface="Arial" panose="020B0604020202020204" pitchFamily="34" charset="0"/>
              <a:buChar char="•"/>
            </a:pPr>
            <a:r>
              <a:rPr lang="en-US" b="0" baseline="0" dirty="0"/>
              <a:t>If you are a registered donor, a heart with the word “Donor” next to it will appear in the bottom right hand corner of the drivers license.  (Note: If you obtained your license prior to June 2018 it will say “Donor Y” until you renew. Both are valid forms of first person consent)</a:t>
            </a:r>
          </a:p>
          <a:p>
            <a:pPr marL="178027" indent="-178027">
              <a:buFont typeface="Arial" panose="020B0604020202020204" pitchFamily="34" charset="0"/>
              <a:buChar char="•"/>
            </a:pPr>
            <a:r>
              <a:rPr lang="en-US" b="0" baseline="0" dirty="0"/>
              <a:t>If you are NOT registered, nothing will appear. </a:t>
            </a:r>
          </a:p>
          <a:p>
            <a:endParaRPr lang="en-US" dirty="0"/>
          </a:p>
        </p:txBody>
      </p:sp>
      <p:sp>
        <p:nvSpPr>
          <p:cNvPr id="4" name="Slide Number Placeholder 3"/>
          <p:cNvSpPr>
            <a:spLocks noGrp="1"/>
          </p:cNvSpPr>
          <p:nvPr>
            <p:ph type="sldNum" sz="quarter" idx="5"/>
          </p:nvPr>
        </p:nvSpPr>
        <p:spPr/>
        <p:txBody>
          <a:bodyPr/>
          <a:lstStyle/>
          <a:p>
            <a:fld id="{43A1C7B2-6181-49B2-BD78-94AEFFB625E9}" type="slidenum">
              <a:rPr lang="en-US" smtClean="0"/>
              <a:t>4</a:t>
            </a:fld>
            <a:endParaRPr lang="en-US"/>
          </a:p>
        </p:txBody>
      </p:sp>
    </p:spTree>
    <p:extLst>
      <p:ext uri="{BB962C8B-B14F-4D97-AF65-F5344CB8AC3E}">
        <p14:creationId xmlns:p14="http://schemas.microsoft.com/office/powerpoint/2010/main" val="4612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a:t>Individuals under the age of 17 can be registered organ, eye and tissue donors however parents have all final legal decisions. </a:t>
            </a:r>
          </a:p>
          <a:p>
            <a:pPr marL="178027" indent="-178027">
              <a:buFont typeface="Arial" panose="020B0604020202020204" pitchFamily="34" charset="0"/>
              <a:buChar char="•"/>
            </a:pPr>
            <a:r>
              <a:rPr lang="en-US" b="0" baseline="0"/>
              <a:t>If potential donor is not registered, next-of-kin makes the final decision.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0F2E-5DAB-47AE-94F9-E147CD8DC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43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You can begin this discussion by asking about what donation is in general. What kinds of things can you donate (money, hair, clothes, food, blood, etc.)? This is a good way to get students involved early on in the class. Share that we will not discuss blood/bone marrow donation, etc. – these are different types of donation.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OTE donation is the process of surgically recovering an organ or tissue from one person (the donor) for transplant to a living recipient. An organ transplant is necessary when a person’s organ has failed or has been damaged by disease or injury.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Recovered tissues (for example--skin, bones and tendons) are used to create grafts for transplant.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corneal transplant is a surgical procedure that replaces part of a person’s cornea with corneal tissue from a donor. The cornea is the clear dome-like window covering the front of the eye that allows the light to pass through to the retina, and enables us to see.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Tissue and cornea donation can greatly improve a person’s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the end of your life, you can give life to others.</a:t>
            </a:r>
          </a:p>
          <a:p>
            <a:endParaRPr lang="en-US" dirty="0"/>
          </a:p>
        </p:txBody>
      </p:sp>
      <p:sp>
        <p:nvSpPr>
          <p:cNvPr id="4" name="Slide Number Placeholder 3"/>
          <p:cNvSpPr>
            <a:spLocks noGrp="1"/>
          </p:cNvSpPr>
          <p:nvPr>
            <p:ph type="sldNum" sz="quarter" idx="5"/>
          </p:nvPr>
        </p:nvSpPr>
        <p:spPr/>
        <p:txBody>
          <a:bodyPr/>
          <a:lstStyle/>
          <a:p>
            <a:fld id="{43A1C7B2-6181-49B2-BD78-94AEFFB625E9}" type="slidenum">
              <a:rPr lang="en-US" smtClean="0"/>
              <a:t>6</a:t>
            </a:fld>
            <a:endParaRPr lang="en-US"/>
          </a:p>
        </p:txBody>
      </p:sp>
    </p:spTree>
    <p:extLst>
      <p:ext uri="{BB962C8B-B14F-4D97-AF65-F5344CB8AC3E}">
        <p14:creationId xmlns:p14="http://schemas.microsoft.com/office/powerpoint/2010/main" val="131124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85% of patients on the organ transplant waiting list are waiting for a kidney.</a:t>
            </a:r>
          </a:p>
        </p:txBody>
      </p:sp>
      <p:sp>
        <p:nvSpPr>
          <p:cNvPr id="4" name="Slide Number Placeholder 3"/>
          <p:cNvSpPr>
            <a:spLocks noGrp="1"/>
          </p:cNvSpPr>
          <p:nvPr>
            <p:ph type="sldNum" sz="quarter" idx="5"/>
          </p:nvPr>
        </p:nvSpPr>
        <p:spPr/>
        <p:txBody>
          <a:bodyPr/>
          <a:lstStyle/>
          <a:p>
            <a:fld id="{43A1C7B2-6181-49B2-BD78-94AEFFB625E9}" type="slidenum">
              <a:rPr lang="en-US" smtClean="0"/>
              <a:t>7</a:t>
            </a:fld>
            <a:endParaRPr lang="en-US"/>
          </a:p>
        </p:txBody>
      </p:sp>
    </p:spTree>
    <p:extLst>
      <p:ext uri="{BB962C8B-B14F-4D97-AF65-F5344CB8AC3E}">
        <p14:creationId xmlns:p14="http://schemas.microsoft.com/office/powerpoint/2010/main" val="30924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info</a:t>
            </a:r>
            <a:r>
              <a:rPr lang="en-US">
                <a:sym typeface="Wingdings" panose="05000000000000000000" pitchFamily="2" charset="2"/>
              </a:rPr>
              <a:t>: </a:t>
            </a:r>
            <a:r>
              <a:rPr lang="en-US"/>
              <a:t>Alma and Brian Brunson’s daughter, Micaela, was a donor in 2016. Alma and Brian honor her life and legacy as volunteers for Iowa Donor Network.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faced with the decision to choose organ, tissue or eye donation for a loved one, why do families say “yes”?</a:t>
            </a:r>
          </a:p>
          <a:p>
            <a:endParaRPr lang="en-US"/>
          </a:p>
          <a:p>
            <a:r>
              <a:rPr lang="en-US"/>
              <a:t>In a qualitative study conducted by Hogan, Coolican, and Schmidt, researchers asked participants (107 family decision makers) whose family member died in a traumatic sudden death and had authorized donating tissues for transplant, two primary questions. First, “If you could ask or tell your dead family member something, what would it be?” and “What meaning does donating tissue to others have for you?” Concepts derived from the first question were 1) feeling empty, 2) missing and loving, 3) being grateful, 4) having regrets. Concepts derived from the second question were 1) fulling a family member’s wish, 2) doing the right thing, 3) believing something good came from death, 4) helping others, 5) living on. Reasons for donating were based, in part, on honoring the legacy of their loved ones who had given of themselves to others in life and now continued to give to others after death.   </a:t>
            </a:r>
            <a:r>
              <a:rPr lang="en-US" i="1"/>
              <a:t>Hogan, N.S., Coolican, M., &amp; Schmidt, L.A. (2013). Making meaning in the legacy of tissue donation for donor families. Progress in Transplantation. 23. 2. pp. 180-187.</a:t>
            </a:r>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8</a:t>
            </a:fld>
            <a:endParaRPr lang="en-US"/>
          </a:p>
        </p:txBody>
      </p:sp>
    </p:spTree>
    <p:extLst>
      <p:ext uri="{BB962C8B-B14F-4D97-AF65-F5344CB8AC3E}">
        <p14:creationId xmlns:p14="http://schemas.microsoft.com/office/powerpoint/2010/main" val="389288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IDN’s role in supporting families who choose donation?</a:t>
            </a:r>
          </a:p>
          <a:p>
            <a:endParaRPr lang="en-US"/>
          </a:p>
          <a:p>
            <a:pPr>
              <a:buFont typeface="Arial" panose="020B0604020202020204" pitchFamily="34" charset="0"/>
              <a:buChar char="•"/>
            </a:pPr>
            <a:r>
              <a:rPr lang="en-US" sz="1200">
                <a:latin typeface="Open Sans" panose="020B0604020202020204" charset="0"/>
                <a:ea typeface="Open Sans" panose="020B0604020202020204" charset="0"/>
                <a:cs typeface="Open Sans" panose="020B0604020202020204" charset="0"/>
              </a:rPr>
              <a:t> Fulfill decision of registered donors</a:t>
            </a:r>
          </a:p>
          <a:p>
            <a:endParaRPr lang="en-US" sz="1200">
              <a:latin typeface="Open Sans" panose="020B0604020202020204" charset="0"/>
              <a:ea typeface="Open Sans" panose="020B0604020202020204" charset="0"/>
              <a:cs typeface="Open Sans" panose="020B0604020202020204" charset="0"/>
            </a:endParaRPr>
          </a:p>
          <a:p>
            <a:pPr>
              <a:buFont typeface="Arial" panose="020B0604020202020204" pitchFamily="34" charset="0"/>
              <a:buChar char="•"/>
            </a:pPr>
            <a:r>
              <a:rPr lang="en-US" sz="1200">
                <a:latin typeface="Open Sans" panose="020B0604020202020204" charset="0"/>
                <a:ea typeface="Open Sans" panose="020B0604020202020204" charset="0"/>
                <a:cs typeface="Open Sans" panose="020B0604020202020204" charset="0"/>
              </a:rPr>
              <a:t> Guide and support families through end-of-life decision making and grieving</a:t>
            </a:r>
          </a:p>
          <a:p>
            <a:endParaRPr lang="en-US" sz="1200">
              <a:latin typeface="Open Sans" panose="020B0604020202020204" charset="0"/>
              <a:ea typeface="Open Sans" panose="020B0604020202020204" charset="0"/>
              <a:cs typeface="Open Sans" panose="020B0604020202020204" charset="0"/>
            </a:endParaRPr>
          </a:p>
          <a:p>
            <a:pPr>
              <a:buFont typeface="Arial" panose="020B0604020202020204" pitchFamily="34" charset="0"/>
              <a:buChar char="•"/>
            </a:pPr>
            <a:r>
              <a:rPr lang="en-US" sz="1200">
                <a:latin typeface="Open Sans" panose="020B0604020202020204" charset="0"/>
                <a:ea typeface="Open Sans" panose="020B0604020202020204" charset="0"/>
                <a:cs typeface="Open Sans" panose="020B0604020202020204" charset="0"/>
              </a:rPr>
              <a:t> Life-saving mission: advocate for patients on the transplant waiting list</a:t>
            </a:r>
          </a:p>
          <a:p>
            <a:endParaRPr lang="en-US"/>
          </a:p>
        </p:txBody>
      </p:sp>
      <p:sp>
        <p:nvSpPr>
          <p:cNvPr id="4" name="Slide Number Placeholder 3"/>
          <p:cNvSpPr>
            <a:spLocks noGrp="1"/>
          </p:cNvSpPr>
          <p:nvPr>
            <p:ph type="sldNum" sz="quarter" idx="5"/>
          </p:nvPr>
        </p:nvSpPr>
        <p:spPr/>
        <p:txBody>
          <a:bodyPr/>
          <a:lstStyle/>
          <a:p>
            <a:fld id="{43A1C7B2-6181-49B2-BD78-94AEFFB625E9}" type="slidenum">
              <a:rPr lang="en-US" smtClean="0"/>
              <a:t>9</a:t>
            </a:fld>
            <a:endParaRPr lang="en-US"/>
          </a:p>
        </p:txBody>
      </p:sp>
    </p:spTree>
    <p:extLst>
      <p:ext uri="{BB962C8B-B14F-4D97-AF65-F5344CB8AC3E}">
        <p14:creationId xmlns:p14="http://schemas.microsoft.com/office/powerpoint/2010/main" val="298762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650077" y="6683430"/>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p>
        </p:txBody>
      </p:sp>
      <p:sp>
        <p:nvSpPr>
          <p:cNvPr id="4" name="Date Placeholder 3"/>
          <p:cNvSpPr>
            <a:spLocks noGrp="1"/>
          </p:cNvSpPr>
          <p:nvPr>
            <p:ph type="dt" sz="half" idx="10"/>
          </p:nvPr>
        </p:nvSpPr>
        <p:spPr/>
        <p:txBody>
          <a:bodyPr/>
          <a:lstStyle/>
          <a:p>
            <a:fld id="{71ACA924-4FE6-42B1-955E-DCF596A67A3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56FF-D58B-46CF-8156-EF6E6A400E08}" type="slidenum">
              <a:rPr lang="en-US" smtClean="0"/>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3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CA924-4FE6-42B1-955E-DCF596A67A3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231183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1138428"/>
            <a:ext cx="15087600" cy="5349240"/>
          </a:xfrm>
        </p:spPr>
        <p:txBody>
          <a:bodyPr anchor="b" anchorCtr="0">
            <a:normAutofit/>
          </a:bodyPr>
          <a:lstStyle>
            <a:lvl1pPr>
              <a:lnSpc>
                <a:spcPct val="85000"/>
              </a:lnSpc>
              <a:defRPr sz="12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645920" y="6679692"/>
            <a:ext cx="15087600" cy="1714500"/>
          </a:xfrm>
        </p:spPr>
        <p:txBody>
          <a:bodyPr lIns="91440" rIns="91440" anchor="t" anchorCtr="0">
            <a:normAutofit/>
          </a:bodyPr>
          <a:lstStyle>
            <a:lvl1pPr marL="0" indent="0">
              <a:buNone/>
              <a:defRPr sz="3600" cap="all" spc="300" baseline="0">
                <a:solidFill>
                  <a:schemeClr val="tx2"/>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ACA924-4FE6-42B1-955E-DCF596A67A3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56FF-D58B-46CF-8156-EF6E6A400E08}" type="slidenum">
              <a:rPr lang="en-US" smtClean="0"/>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2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en-US"/>
              <a:t>Click to edit Master title style</a:t>
            </a:r>
          </a:p>
        </p:txBody>
      </p:sp>
      <p:sp>
        <p:nvSpPr>
          <p:cNvPr id="3" name="Content Placeholder 2"/>
          <p:cNvSpPr>
            <a:spLocks noGrp="1"/>
          </p:cNvSpPr>
          <p:nvPr>
            <p:ph sz="half" idx="1"/>
          </p:nvPr>
        </p:nvSpPr>
        <p:spPr>
          <a:xfrm>
            <a:off x="1645919" y="2768601"/>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26880" y="2768603"/>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ACA924-4FE6-42B1-955E-DCF596A67A3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358143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en-US"/>
              <a:t>Click to edit Master title style</a:t>
            </a:r>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4592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ACA924-4FE6-42B1-955E-DCF596A67A34}"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223526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ACA924-4FE6-42B1-955E-DCF596A67A34}"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216372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ACA924-4FE6-42B1-955E-DCF596A67A34}" type="datetimeFigureOut">
              <a:rPr lang="en-US" smtClean="0"/>
              <a:t>1/28/2025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58377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6076187"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891538"/>
            <a:ext cx="4800600" cy="3429000"/>
          </a:xfrm>
        </p:spPr>
        <p:txBody>
          <a:bodyPr anchor="b">
            <a:normAutofit/>
          </a:bodyPr>
          <a:lstStyle>
            <a:lvl1pPr>
              <a:defRPr sz="5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7200900" y="1097280"/>
            <a:ext cx="9738360" cy="788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389120"/>
            <a:ext cx="4800600" cy="5068686"/>
          </a:xfrm>
        </p:spPr>
        <p:txBody>
          <a:bodyPr lIns="91440" rIns="91440">
            <a:normAutofit/>
          </a:bodyPr>
          <a:lstStyle>
            <a:lvl1pPr marL="0" indent="0">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a:xfrm>
            <a:off x="698268" y="9689678"/>
            <a:ext cx="3927765" cy="547688"/>
          </a:xfrm>
        </p:spPr>
        <p:txBody>
          <a:bodyPr/>
          <a:lstStyle>
            <a:lvl1pPr algn="l">
              <a:defRPr/>
            </a:lvl1pPr>
          </a:lstStyle>
          <a:p>
            <a:fld id="{71ACA924-4FE6-42B1-955E-DCF596A67A34}" type="datetimeFigureOut">
              <a:rPr lang="en-US" smtClean="0"/>
              <a:t>1/28/2025</a:t>
            </a:fld>
            <a:endParaRPr lang="en-US"/>
          </a:p>
        </p:txBody>
      </p:sp>
      <p:sp>
        <p:nvSpPr>
          <p:cNvPr id="6" name="Footer Placeholder 5"/>
          <p:cNvSpPr>
            <a:spLocks noGrp="1"/>
          </p:cNvSpPr>
          <p:nvPr>
            <p:ph type="ftr" sz="quarter" idx="11"/>
          </p:nvPr>
        </p:nvSpPr>
        <p:spPr>
          <a:xfrm>
            <a:off x="7200900" y="9689678"/>
            <a:ext cx="6972300" cy="54768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3656FF-D58B-46CF-8156-EF6E6A400E08}" type="slidenum">
              <a:rPr lang="en-US" smtClean="0"/>
              <a:t>‹#›</a:t>
            </a:fld>
            <a:endParaRPr lang="en-US"/>
          </a:p>
        </p:txBody>
      </p:sp>
    </p:spTree>
    <p:extLst>
      <p:ext uri="{BB962C8B-B14F-4D97-AF65-F5344CB8AC3E}">
        <p14:creationId xmlns:p14="http://schemas.microsoft.com/office/powerpoint/2010/main" val="239903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429500"/>
            <a:ext cx="1828323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737261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7612380"/>
            <a:ext cx="15169896" cy="1234440"/>
          </a:xfrm>
        </p:spPr>
        <p:txBody>
          <a:bodyPr lIns="91440" tIns="0" rIns="91440" bIns="0" anchor="b">
            <a:noAutofit/>
          </a:bodyPr>
          <a:lstStyle>
            <a:lvl1pPr>
              <a:defRPr sz="5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23" y="0"/>
            <a:ext cx="18287978" cy="7372614"/>
          </a:xfrm>
          <a:blipFill>
            <a:blip r:embed="rId2"/>
            <a:stretch>
              <a:fillRect/>
            </a:stretch>
          </a:blipFill>
        </p:spPr>
        <p:txBody>
          <a:bodyPr lIns="457200" tIns="457200" anchor="t"/>
          <a:lstStyle>
            <a:lvl1pPr marL="0" indent="0">
              <a:buNone/>
              <a:defRPr sz="48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645920" y="8860535"/>
            <a:ext cx="15169896" cy="891540"/>
          </a:xfrm>
        </p:spPr>
        <p:txBody>
          <a:bodyPr lIns="91440" tIns="0" rIns="91440" bIns="0">
            <a:normAutofit/>
          </a:bodyPr>
          <a:lstStyle>
            <a:lvl1pPr marL="0" indent="0">
              <a:spcBef>
                <a:spcPts val="0"/>
              </a:spcBef>
              <a:spcAft>
                <a:spcPts val="900"/>
              </a:spcAft>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71ACA924-4FE6-42B1-955E-DCF596A67A3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394032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CA924-4FE6-42B1-955E-DCF596A67A3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3683201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22168"/>
            <a:ext cx="3943350" cy="86361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22167"/>
            <a:ext cx="11601450" cy="8636133"/>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CA924-4FE6-42B1-955E-DCF596A67A3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56FF-D58B-46CF-8156-EF6E6A400E08}" type="slidenum">
              <a:rPr lang="en-US" smtClean="0"/>
              <a:t>‹#›</a:t>
            </a:fld>
            <a:endParaRPr lang="en-US"/>
          </a:p>
        </p:txBody>
      </p:sp>
    </p:spTree>
    <p:extLst>
      <p:ext uri="{BB962C8B-B14F-4D97-AF65-F5344CB8AC3E}">
        <p14:creationId xmlns:p14="http://schemas.microsoft.com/office/powerpoint/2010/main" val="4236629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5920" y="8291322"/>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p>
        </p:txBody>
      </p:sp>
      <p:sp>
        <p:nvSpPr>
          <p:cNvPr id="4" name="Title Placeholder 7">
            <a:extLst>
              <a:ext uri="{FF2B5EF4-FFF2-40B4-BE49-F238E27FC236}">
                <a16:creationId xmlns:a16="http://schemas.microsoft.com/office/drawing/2014/main" id="{00D0C315-4DB4-4BF1-9BC1-75FF70DF297A}"/>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68083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7">
            <a:extLst>
              <a:ext uri="{FF2B5EF4-FFF2-40B4-BE49-F238E27FC236}">
                <a16:creationId xmlns:a16="http://schemas.microsoft.com/office/drawing/2014/main" id="{5ACE0956-6086-40AA-857A-4F6C917DBB19}"/>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85977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19" y="2768601"/>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26880" y="2768603"/>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892B6BC6-9F9F-4A80-8BDB-3DA5414FF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4755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lgn="ctr">
              <a:buNone/>
              <a:defRPr sz="48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4592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lgn="ctr">
              <a:buNone/>
              <a:defRPr sz="48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2BC8FDE-F2DF-4425-89C8-4B9362CE0B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406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F58A9-8655-4226-B560-A4867A565AAA}"/>
              </a:ext>
            </a:extLst>
          </p:cNvPr>
          <p:cNvSpPr/>
          <p:nvPr userDrawn="1"/>
        </p:nvSpPr>
        <p:spPr>
          <a:xfrm>
            <a:off x="9326880" y="2769078"/>
            <a:ext cx="7406640" cy="617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Rectangle 1">
            <a:extLst>
              <a:ext uri="{FF2B5EF4-FFF2-40B4-BE49-F238E27FC236}">
                <a16:creationId xmlns:a16="http://schemas.microsoft.com/office/drawing/2014/main" id="{68F36D89-EBEF-4DEE-A5A8-0260142D24DE}"/>
              </a:ext>
            </a:extLst>
          </p:cNvPr>
          <p:cNvSpPr/>
          <p:nvPr userDrawn="1"/>
        </p:nvSpPr>
        <p:spPr>
          <a:xfrm>
            <a:off x="1645920" y="2769078"/>
            <a:ext cx="7406640" cy="617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lgn="ctr">
              <a:buNone/>
              <a:defRPr sz="4000" b="0" cap="all" baseline="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00200" y="3873501"/>
            <a:ext cx="7452360" cy="5067300"/>
          </a:xfrm>
          <a:ln>
            <a:noFill/>
          </a:ln>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lgn="ctr">
              <a:buNone/>
              <a:defRPr sz="4000" b="0" cap="all" baseline="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2BC8FDE-F2DF-4425-89C8-4B9362CE0B84}"/>
              </a:ext>
            </a:extLst>
          </p:cNvPr>
          <p:cNvSpPr>
            <a:spLocks noGrp="1"/>
          </p:cNvSpPr>
          <p:nvPr>
            <p:ph type="title"/>
          </p:nvPr>
        </p:nvSpPr>
        <p:spPr/>
        <p:txBody>
          <a:bodyPr/>
          <a:lstStyle/>
          <a:p>
            <a:r>
              <a:rPr lang="en-US"/>
              <a:t>Click to edit Master title style</a:t>
            </a:r>
          </a:p>
        </p:txBody>
      </p:sp>
      <p:sp>
        <p:nvSpPr>
          <p:cNvPr id="8" name="Content Placeholder 3">
            <a:extLst>
              <a:ext uri="{FF2B5EF4-FFF2-40B4-BE49-F238E27FC236}">
                <a16:creationId xmlns:a16="http://schemas.microsoft.com/office/drawing/2014/main" id="{55BA6037-219D-49A9-BAFE-ECEF7DEE708D}"/>
              </a:ext>
            </a:extLst>
          </p:cNvPr>
          <p:cNvSpPr>
            <a:spLocks noGrp="1"/>
          </p:cNvSpPr>
          <p:nvPr>
            <p:ph sz="half" idx="10"/>
          </p:nvPr>
        </p:nvSpPr>
        <p:spPr>
          <a:xfrm>
            <a:off x="9326880" y="3873501"/>
            <a:ext cx="7406640" cy="5067300"/>
          </a:xfrm>
          <a:ln>
            <a:noFill/>
          </a:ln>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550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A34A75-204C-4CE4-8BB6-D8DF506E40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9664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2D0D3FAF-6D62-4D9B-8AA5-853378E9F3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86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069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FA87-B26C-4CF5-8248-6FBE0AA59C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9735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7">
            <a:extLst>
              <a:ext uri="{FF2B5EF4-FFF2-40B4-BE49-F238E27FC236}">
                <a16:creationId xmlns:a16="http://schemas.microsoft.com/office/drawing/2014/main" id="{00D0C315-4DB4-4BF1-9BC1-75FF70DF297A}"/>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18113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7">
            <a:extLst>
              <a:ext uri="{FF2B5EF4-FFF2-40B4-BE49-F238E27FC236}">
                <a16:creationId xmlns:a16="http://schemas.microsoft.com/office/drawing/2014/main" id="{5ACE0956-6086-40AA-857A-4F6C917DBB19}"/>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3003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19" y="2768601"/>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26880" y="2768603"/>
            <a:ext cx="7406640" cy="603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892B6BC6-9F9F-4A80-8BDB-3DA5414FF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0371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lgn="ctr">
              <a:buNone/>
              <a:defRPr sz="48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4592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lgn="ctr">
              <a:buNone/>
              <a:defRPr sz="48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2BC8FDE-F2DF-4425-89C8-4B9362CE0B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1648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F58A9-8655-4226-B560-A4867A565AAA}"/>
              </a:ext>
            </a:extLst>
          </p:cNvPr>
          <p:cNvSpPr/>
          <p:nvPr userDrawn="1"/>
        </p:nvSpPr>
        <p:spPr>
          <a:xfrm>
            <a:off x="9326880" y="2769078"/>
            <a:ext cx="7406640" cy="617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Rectangle 1">
            <a:extLst>
              <a:ext uri="{FF2B5EF4-FFF2-40B4-BE49-F238E27FC236}">
                <a16:creationId xmlns:a16="http://schemas.microsoft.com/office/drawing/2014/main" id="{68F36D89-EBEF-4DEE-A5A8-0260142D24DE}"/>
              </a:ext>
            </a:extLst>
          </p:cNvPr>
          <p:cNvSpPr/>
          <p:nvPr userDrawn="1"/>
        </p:nvSpPr>
        <p:spPr>
          <a:xfrm>
            <a:off x="1645920" y="2769078"/>
            <a:ext cx="7406640" cy="617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lgn="ctr">
              <a:buNone/>
              <a:defRPr sz="4000" b="0" cap="all" baseline="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00200" y="3873501"/>
            <a:ext cx="7452360" cy="5067300"/>
          </a:xfrm>
          <a:ln>
            <a:noFill/>
          </a:ln>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lgn="ctr">
              <a:buNone/>
              <a:defRPr sz="4000" b="0" cap="all" baseline="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2BC8FDE-F2DF-4425-89C8-4B9362CE0B84}"/>
              </a:ext>
            </a:extLst>
          </p:cNvPr>
          <p:cNvSpPr>
            <a:spLocks noGrp="1"/>
          </p:cNvSpPr>
          <p:nvPr>
            <p:ph type="title"/>
          </p:nvPr>
        </p:nvSpPr>
        <p:spPr/>
        <p:txBody>
          <a:bodyPr/>
          <a:lstStyle/>
          <a:p>
            <a:r>
              <a:rPr lang="en-US"/>
              <a:t>Click to edit Master title style</a:t>
            </a:r>
          </a:p>
        </p:txBody>
      </p:sp>
      <p:sp>
        <p:nvSpPr>
          <p:cNvPr id="8" name="Content Placeholder 3">
            <a:extLst>
              <a:ext uri="{FF2B5EF4-FFF2-40B4-BE49-F238E27FC236}">
                <a16:creationId xmlns:a16="http://schemas.microsoft.com/office/drawing/2014/main" id="{55BA6037-219D-49A9-BAFE-ECEF7DEE708D}"/>
              </a:ext>
            </a:extLst>
          </p:cNvPr>
          <p:cNvSpPr>
            <a:spLocks noGrp="1"/>
          </p:cNvSpPr>
          <p:nvPr>
            <p:ph sz="half" idx="10"/>
          </p:nvPr>
        </p:nvSpPr>
        <p:spPr>
          <a:xfrm>
            <a:off x="9326880" y="3873501"/>
            <a:ext cx="7406640" cy="5067300"/>
          </a:xfrm>
          <a:ln>
            <a:noFill/>
          </a:ln>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976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A34A75-204C-4CE4-8BB6-D8DF506E40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1745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2D0D3FAF-6D62-4D9B-8AA5-853378E9F3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9529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05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B3FB-C015-412A-9E3A-6F063C821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4085D-CA0A-4B34-AC99-CA9803EEC093}"/>
              </a:ext>
            </a:extLst>
          </p:cNvPr>
          <p:cNvSpPr>
            <a:spLocks noGrp="1"/>
          </p:cNvSpPr>
          <p:nvPr>
            <p:ph type="dt" sz="half" idx="10"/>
          </p:nvPr>
        </p:nvSpPr>
        <p:spPr>
          <a:xfrm>
            <a:off x="1257300" y="9534527"/>
            <a:ext cx="4114800" cy="547688"/>
          </a:xfrm>
          <a:prstGeom prst="rect">
            <a:avLst/>
          </a:prstGeom>
        </p:spPr>
        <p:txBody>
          <a:bodyPr/>
          <a:lstStyle/>
          <a:p>
            <a:fld id="{1D8BD707-D9CF-40AE-B4C6-C98DA3205C09}" type="datetimeFigureOut">
              <a:rPr lang="en-US" smtClean="0"/>
              <a:pPr/>
              <a:t>1/28/2025</a:t>
            </a:fld>
            <a:endParaRPr lang="en-US"/>
          </a:p>
        </p:txBody>
      </p:sp>
      <p:sp>
        <p:nvSpPr>
          <p:cNvPr id="4" name="Footer Placeholder 3">
            <a:extLst>
              <a:ext uri="{FF2B5EF4-FFF2-40B4-BE49-F238E27FC236}">
                <a16:creationId xmlns:a16="http://schemas.microsoft.com/office/drawing/2014/main" id="{62603F03-ECF7-47C8-B977-CB3EE626E9A2}"/>
              </a:ext>
            </a:extLst>
          </p:cNvPr>
          <p:cNvSpPr>
            <a:spLocks noGrp="1"/>
          </p:cNvSpPr>
          <p:nvPr>
            <p:ph type="ftr" sz="quarter" idx="11"/>
          </p:nvPr>
        </p:nvSpPr>
        <p:spPr>
          <a:xfrm>
            <a:off x="6057900" y="9534527"/>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9F2814C-DF5F-443D-B75F-F6C218DEC87B}"/>
              </a:ext>
            </a:extLst>
          </p:cNvPr>
          <p:cNvSpPr>
            <a:spLocks noGrp="1"/>
          </p:cNvSpPr>
          <p:nvPr>
            <p:ph type="sldNum" sz="quarter" idx="12"/>
          </p:nvPr>
        </p:nvSpPr>
        <p:spPr>
          <a:xfrm>
            <a:off x="12915900" y="9534527"/>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910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3717-A571-4F2A-B170-B459BD49B474}"/>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A6F2A64C-9246-4495-8211-28D803A353B1}"/>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6EFDA95F-9A16-463E-B88B-75655CB6930C}"/>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A345B554-ED8B-4876-AD26-BF01DEF6F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905B4-3B1C-4CD0-AD49-126CAE23754D}"/>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82805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81C2-E5ED-4247-A5EE-8C5A118E8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56C8C-6ED6-489F-B856-0CC318BB0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87C05-9D72-4F76-87E8-19C928D2DF82}"/>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FBCE08B6-A579-4A49-96E5-0132717CD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E2D81-C83C-44FE-ACA6-E4EB1B003FC1}"/>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619062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4E66-F15E-498F-A4A6-9B096B35B79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50EB5A3-E66D-4B3B-A434-5D25A3AF542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8A30F-10FB-42FC-BD6F-AD2FE40A6282}"/>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7338EB01-D6B1-4FCA-8D97-B8C4325F5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A9F43-53C3-40C8-9F3F-AEE62CA78559}"/>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168085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4E3-0DD3-4439-AD19-E39E2F42C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2E98A5-D659-4AC5-9683-62150064A2B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8B37A-46D3-4E6C-9024-D4BED23E258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0D445-17E5-4C6A-938B-138F1A1C82C6}"/>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6" name="Footer Placeholder 5">
            <a:extLst>
              <a:ext uri="{FF2B5EF4-FFF2-40B4-BE49-F238E27FC236}">
                <a16:creationId xmlns:a16="http://schemas.microsoft.com/office/drawing/2014/main" id="{DFE516C6-077E-4D60-BB32-ED32D8C5F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4D808-DE1D-485A-8CA6-2F2A95478127}"/>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1295856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393C-38E9-42D2-9264-784103A68DA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C228AD-0E2B-4876-9B78-0569FBD172C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47BF9-B3BF-4BC0-8EC2-F231DB5A5F4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BF4C62-FCE9-45AB-A25D-9EC34E29FDC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5F33B-D69B-479B-9255-79FBC509D2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D18F9-A012-48EA-885F-37B4F23A2B98}"/>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8" name="Footer Placeholder 7">
            <a:extLst>
              <a:ext uri="{FF2B5EF4-FFF2-40B4-BE49-F238E27FC236}">
                <a16:creationId xmlns:a16="http://schemas.microsoft.com/office/drawing/2014/main" id="{D127E10F-A2E0-4370-A15C-572BEF261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5B6E69-1F81-469D-81E6-9D8358100E05}"/>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2674025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D1A7-7318-4458-A0F2-3B761913E9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ECE7B-BF69-4D07-9DD6-756C4FDD61D5}"/>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4" name="Footer Placeholder 3">
            <a:extLst>
              <a:ext uri="{FF2B5EF4-FFF2-40B4-BE49-F238E27FC236}">
                <a16:creationId xmlns:a16="http://schemas.microsoft.com/office/drawing/2014/main" id="{337E98F9-07CA-4267-8BF4-43BFF8A4DE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52EA4-7852-4AD2-819C-0F5E9E8B0690}"/>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203733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E4CCA-F5B4-458B-928A-BC92C89F9B6C}"/>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3" name="Footer Placeholder 2">
            <a:extLst>
              <a:ext uri="{FF2B5EF4-FFF2-40B4-BE49-F238E27FC236}">
                <a16:creationId xmlns:a16="http://schemas.microsoft.com/office/drawing/2014/main" id="{27FF8B66-C542-450F-9403-AD80AE09A7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E054-EEA0-4DA8-A07D-A11E826C7189}"/>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256169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0FFF-7A0E-4261-A384-FDFC829A4A6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031B04C-BABF-4346-8EF6-854AE7290A0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D8885-37AF-4B60-9A7C-EB54D3C56A6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2E6B83-791B-4718-BC42-16AD7411AC9B}"/>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6" name="Footer Placeholder 5">
            <a:extLst>
              <a:ext uri="{FF2B5EF4-FFF2-40B4-BE49-F238E27FC236}">
                <a16:creationId xmlns:a16="http://schemas.microsoft.com/office/drawing/2014/main" id="{63EF6E15-5BB9-48A0-A6AB-7D857092F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C74CD-CBC0-49AC-B591-ABA5C380AF7B}"/>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576263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E9E2-E80E-4AF6-B439-F032498627C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9EEAA35-385A-4A98-91B2-00F9AE49915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8C49A5D-46A8-4116-AB89-50B61169AF1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923B7A2-477C-4DEC-9A3D-024F8DC69BCE}"/>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6" name="Footer Placeholder 5">
            <a:extLst>
              <a:ext uri="{FF2B5EF4-FFF2-40B4-BE49-F238E27FC236}">
                <a16:creationId xmlns:a16="http://schemas.microsoft.com/office/drawing/2014/main" id="{32083DD9-BC2D-4ABD-A0E2-F5FB16564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10AD8-D994-4A7E-A2CB-F7DB6EDF3C64}"/>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85848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5457-61A6-45A6-A035-029BFE711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4FBBC-308D-40FC-8119-A0AA6411C6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3CFFE-549A-4D93-A863-D724308A06EC}"/>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1B56B9C5-7752-402C-B37C-E125E51F4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C5325-6726-461E-B795-FB54DCC64F31}"/>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105896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F27EB-F524-4CA2-B0B9-1BB8EF91EB4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E62382-689D-438D-944F-6F8ABA2757A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33525-43AF-410F-931C-13B649315892}"/>
              </a:ext>
            </a:extLst>
          </p:cNvPr>
          <p:cNvSpPr>
            <a:spLocks noGrp="1"/>
          </p:cNvSpPr>
          <p:nvPr>
            <p:ph type="dt" sz="half" idx="10"/>
          </p:nvPr>
        </p:nvSpPr>
        <p:spPr/>
        <p:txBody>
          <a:body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A924CEDC-9FD0-4349-A78A-3BEDBF2D4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DD58-A7C3-48EA-B850-25691F229C49}"/>
              </a:ext>
            </a:extLst>
          </p:cNvPr>
          <p:cNvSpPr>
            <a:spLocks noGrp="1"/>
          </p:cNvSpPr>
          <p:nvPr>
            <p:ph type="sldNum" sz="quarter" idx="12"/>
          </p:nvPr>
        </p:nvSpPr>
        <p:spPr/>
        <p:txBody>
          <a:bodyPr/>
          <a:lstStyle/>
          <a:p>
            <a:fld id="{83C14D4B-8614-45F9-9F36-E6E0484E8355}" type="slidenum">
              <a:rPr lang="en-US" smtClean="0"/>
              <a:t>‹#›</a:t>
            </a:fld>
            <a:endParaRPr lang="en-US"/>
          </a:p>
        </p:txBody>
      </p:sp>
    </p:spTree>
    <p:extLst>
      <p:ext uri="{BB962C8B-B14F-4D97-AF65-F5344CB8AC3E}">
        <p14:creationId xmlns:p14="http://schemas.microsoft.com/office/powerpoint/2010/main" val="351224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501474"/>
            <a:ext cx="18288002"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71ACA924-4FE6-42B1-955E-DCF596A67A34}" type="datetimeFigureOut">
              <a:rPr lang="en-US" smtClean="0"/>
              <a:t>1/28/2025</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B43656FF-D58B-46CF-8156-EF6E6A400E08}" type="slidenum">
              <a:rPr lang="en-US" smtClean="0"/>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072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85000"/>
        </a:lnSpc>
        <a:spcBef>
          <a:spcPct val="0"/>
        </a:spcBef>
        <a:buNone/>
        <a:defRPr sz="720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2">
            <a:extLst>
              <a:ext uri="{FF2B5EF4-FFF2-40B4-BE49-F238E27FC236}">
                <a16:creationId xmlns:a16="http://schemas.microsoft.com/office/drawing/2014/main" id="{3A8FFA2D-C433-47FE-805F-6C6FE281FEC9}"/>
              </a:ext>
            </a:extLst>
          </p:cNvPr>
          <p:cNvGrpSpPr/>
          <p:nvPr userDrawn="1"/>
        </p:nvGrpSpPr>
        <p:grpSpPr>
          <a:xfrm>
            <a:off x="2" y="-1"/>
            <a:ext cx="18333720" cy="2206304"/>
            <a:chOff x="210398" y="193146"/>
            <a:chExt cx="4582682" cy="484180"/>
          </a:xfrm>
        </p:grpSpPr>
        <p:sp>
          <p:nvSpPr>
            <p:cNvPr id="7" name="Freeform 3">
              <a:extLst>
                <a:ext uri="{FF2B5EF4-FFF2-40B4-BE49-F238E27FC236}">
                  <a16:creationId xmlns:a16="http://schemas.microsoft.com/office/drawing/2014/main" id="{D57E0A2E-55E5-4973-B1E6-D8247E816D24}"/>
                </a:ext>
              </a:extLst>
            </p:cNvPr>
            <p:cNvSpPr/>
            <p:nvPr/>
          </p:nvSpPr>
          <p:spPr>
            <a:xfrm>
              <a:off x="210398" y="193146"/>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sp>
      </p:grpSp>
      <p:pic>
        <p:nvPicPr>
          <p:cNvPr id="11" name="Picture 4">
            <a:extLst>
              <a:ext uri="{FF2B5EF4-FFF2-40B4-BE49-F238E27FC236}">
                <a16:creationId xmlns:a16="http://schemas.microsoft.com/office/drawing/2014/main" id="{5C2E9575-BE45-4DDD-BC83-3E0E5C73AAAB}"/>
              </a:ext>
            </a:extLst>
          </p:cNvPr>
          <p:cNvPicPr>
            <a:picLocks noChangeAspect="1"/>
          </p:cNvPicPr>
          <p:nvPr userDrawn="1"/>
        </p:nvPicPr>
        <p:blipFill>
          <a:blip r:embed="rId11"/>
          <a:srcRect/>
          <a:stretch>
            <a:fillRect/>
          </a:stretch>
        </p:blipFill>
        <p:spPr>
          <a:xfrm>
            <a:off x="838200" y="217958"/>
            <a:ext cx="2978268" cy="1652939"/>
          </a:xfrm>
          <a:prstGeom prst="rect">
            <a:avLst/>
          </a:prstGeom>
        </p:spPr>
      </p:pic>
      <p:sp>
        <p:nvSpPr>
          <p:cNvPr id="8" name="Title Placeholder 7">
            <a:extLst>
              <a:ext uri="{FF2B5EF4-FFF2-40B4-BE49-F238E27FC236}">
                <a16:creationId xmlns:a16="http://schemas.microsoft.com/office/drawing/2014/main" id="{AF89D0B0-54C9-4EAA-9305-5B30465C3B67}"/>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20930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defTabSz="1371600" rtl="0" eaLnBrk="1" latinLnBrk="0" hangingPunct="1">
        <a:lnSpc>
          <a:spcPct val="85000"/>
        </a:lnSpc>
        <a:spcBef>
          <a:spcPct val="0"/>
        </a:spcBef>
        <a:buNone/>
        <a:defRPr sz="5600" kern="1200" spc="-75" baseline="0">
          <a:solidFill>
            <a:schemeClr val="bg1"/>
          </a:solidFill>
          <a:latin typeface="Raleway" panose="020B0604020202020204" charset="0"/>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2">
            <a:extLst>
              <a:ext uri="{FF2B5EF4-FFF2-40B4-BE49-F238E27FC236}">
                <a16:creationId xmlns:a16="http://schemas.microsoft.com/office/drawing/2014/main" id="{3A8FFA2D-C433-47FE-805F-6C6FE281FEC9}"/>
              </a:ext>
            </a:extLst>
          </p:cNvPr>
          <p:cNvGrpSpPr/>
          <p:nvPr userDrawn="1"/>
        </p:nvGrpSpPr>
        <p:grpSpPr>
          <a:xfrm>
            <a:off x="2" y="-1"/>
            <a:ext cx="18333720" cy="2206304"/>
            <a:chOff x="210398" y="193146"/>
            <a:chExt cx="4582682" cy="484180"/>
          </a:xfrm>
        </p:grpSpPr>
        <p:sp>
          <p:nvSpPr>
            <p:cNvPr id="7" name="Freeform 3">
              <a:extLst>
                <a:ext uri="{FF2B5EF4-FFF2-40B4-BE49-F238E27FC236}">
                  <a16:creationId xmlns:a16="http://schemas.microsoft.com/office/drawing/2014/main" id="{D57E0A2E-55E5-4973-B1E6-D8247E816D24}"/>
                </a:ext>
              </a:extLst>
            </p:cNvPr>
            <p:cNvSpPr/>
            <p:nvPr/>
          </p:nvSpPr>
          <p:spPr>
            <a:xfrm>
              <a:off x="210398" y="193146"/>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4C597C"/>
            </a:solidFill>
          </p:spPr>
        </p:sp>
      </p:grpSp>
      <p:pic>
        <p:nvPicPr>
          <p:cNvPr id="11" name="Picture 4">
            <a:extLst>
              <a:ext uri="{FF2B5EF4-FFF2-40B4-BE49-F238E27FC236}">
                <a16:creationId xmlns:a16="http://schemas.microsoft.com/office/drawing/2014/main" id="{5C2E9575-BE45-4DDD-BC83-3E0E5C73AAAB}"/>
              </a:ext>
            </a:extLst>
          </p:cNvPr>
          <p:cNvPicPr>
            <a:picLocks noChangeAspect="1"/>
          </p:cNvPicPr>
          <p:nvPr userDrawn="1"/>
        </p:nvPicPr>
        <p:blipFill>
          <a:blip r:embed="rId11"/>
          <a:srcRect/>
          <a:stretch>
            <a:fillRect/>
          </a:stretch>
        </p:blipFill>
        <p:spPr>
          <a:xfrm>
            <a:off x="838200" y="217958"/>
            <a:ext cx="2978268" cy="1652939"/>
          </a:xfrm>
          <a:prstGeom prst="rect">
            <a:avLst/>
          </a:prstGeom>
        </p:spPr>
      </p:pic>
      <p:sp>
        <p:nvSpPr>
          <p:cNvPr id="8" name="Title Placeholder 7">
            <a:extLst>
              <a:ext uri="{FF2B5EF4-FFF2-40B4-BE49-F238E27FC236}">
                <a16:creationId xmlns:a16="http://schemas.microsoft.com/office/drawing/2014/main" id="{AF89D0B0-54C9-4EAA-9305-5B30465C3B67}"/>
              </a:ext>
            </a:extLst>
          </p:cNvPr>
          <p:cNvSpPr>
            <a:spLocks noGrp="1"/>
          </p:cNvSpPr>
          <p:nvPr>
            <p:ph type="title"/>
          </p:nvPr>
        </p:nvSpPr>
        <p:spPr>
          <a:xfrm>
            <a:off x="3200401" y="217958"/>
            <a:ext cx="13533120" cy="198834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350662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xStyles>
    <p:titleStyle>
      <a:lvl1pPr algn="ctr" defTabSz="1371600" rtl="0" eaLnBrk="1" latinLnBrk="0" hangingPunct="1">
        <a:lnSpc>
          <a:spcPct val="85000"/>
        </a:lnSpc>
        <a:spcBef>
          <a:spcPct val="0"/>
        </a:spcBef>
        <a:buNone/>
        <a:defRPr sz="5600" kern="1200" spc="-75" baseline="0">
          <a:solidFill>
            <a:schemeClr val="bg1"/>
          </a:solidFill>
          <a:latin typeface="Raleway" panose="020B0604020202020204" charset="0"/>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4000" kern="1200">
          <a:solidFill>
            <a:schemeClr val="tx1">
              <a:lumMod val="75000"/>
              <a:lumOff val="25000"/>
            </a:schemeClr>
          </a:solidFill>
          <a:latin typeface="Open Sans" panose="020B0604020202020204" charset="0"/>
          <a:ea typeface="Open Sans" panose="020B0604020202020204" charset="0"/>
          <a:cs typeface="Open Sans" panose="020B0604020202020204" charset="0"/>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03FA75-F6DE-436F-9D4A-02C39D7F734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0C3B49-3F44-46FD-933B-471501C1E11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8552F-464E-42F0-9B7C-3F576688F94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E10E241-E2F7-401F-9F2D-8AB42FC0D2D6}" type="datetimeFigureOut">
              <a:rPr lang="en-US" smtClean="0"/>
              <a:t>1/28/2025</a:t>
            </a:fld>
            <a:endParaRPr lang="en-US"/>
          </a:p>
        </p:txBody>
      </p:sp>
      <p:sp>
        <p:nvSpPr>
          <p:cNvPr id="5" name="Footer Placeholder 4">
            <a:extLst>
              <a:ext uri="{FF2B5EF4-FFF2-40B4-BE49-F238E27FC236}">
                <a16:creationId xmlns:a16="http://schemas.microsoft.com/office/drawing/2014/main" id="{06EE3DC9-AFD6-4EF3-87A7-C81E1BA1350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31E78-840B-49FD-A372-E3025A478C9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3C14D4B-8614-45F9-9F36-E6E0484E8355}" type="slidenum">
              <a:rPr lang="en-US" smtClean="0"/>
              <a:t>‹#›</a:t>
            </a:fld>
            <a:endParaRPr lang="en-US"/>
          </a:p>
        </p:txBody>
      </p:sp>
    </p:spTree>
    <p:extLst>
      <p:ext uri="{BB962C8B-B14F-4D97-AF65-F5344CB8AC3E}">
        <p14:creationId xmlns:p14="http://schemas.microsoft.com/office/powerpoint/2010/main" val="8342915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6.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60" y="7429500"/>
            <a:ext cx="1828342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34E8F0A1-54D0-40C5-BC0F-CD1C005595F4}"/>
              </a:ext>
            </a:extLst>
          </p:cNvPr>
          <p:cNvSpPr>
            <a:spLocks noGrp="1"/>
          </p:cNvSpPr>
          <p:nvPr>
            <p:ph type="body" idx="1"/>
          </p:nvPr>
        </p:nvSpPr>
        <p:spPr>
          <a:xfrm>
            <a:off x="3124200" y="7935100"/>
            <a:ext cx="15159038" cy="1714500"/>
          </a:xfrm>
        </p:spPr>
        <p:txBody>
          <a:bodyPr vert="horz" lIns="91440" tIns="45720" rIns="91440" bIns="45720" rtlCol="0">
            <a:noAutofit/>
          </a:bodyPr>
          <a:lstStyle/>
          <a:p>
            <a:pPr algn="ctr" defTabSz="914400">
              <a:spcBef>
                <a:spcPts val="1200"/>
              </a:spcBef>
              <a:spcAft>
                <a:spcPts val="200"/>
              </a:spcAft>
            </a:pPr>
            <a:r>
              <a:rPr lang="en-US" sz="6000" spc="200">
                <a:solidFill>
                  <a:schemeClr val="bg1"/>
                </a:solidFill>
                <a:latin typeface="Raleway" panose="020B0604020202020204" charset="0"/>
              </a:rPr>
              <a:t>Saving lives through </a:t>
            </a:r>
          </a:p>
          <a:p>
            <a:pPr algn="ctr" defTabSz="914400">
              <a:spcBef>
                <a:spcPts val="1200"/>
              </a:spcBef>
              <a:spcAft>
                <a:spcPts val="200"/>
              </a:spcAft>
            </a:pPr>
            <a:r>
              <a:rPr lang="en-US" sz="6000" spc="200">
                <a:solidFill>
                  <a:schemeClr val="bg1"/>
                </a:solidFill>
                <a:latin typeface="Raleway" panose="020B0604020202020204" charset="0"/>
              </a:rPr>
              <a:t>organ, tissue and eye donation</a:t>
            </a:r>
          </a:p>
        </p:txBody>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7359264"/>
            <a:ext cx="1828342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DBA4E562-CFAC-4805-A74E-96B775D40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8288001" cy="7355550"/>
          </a:xfrm>
          <a:prstGeom prst="rect">
            <a:avLst/>
          </a:prstGeom>
        </p:spPr>
      </p:pic>
      <p:pic>
        <p:nvPicPr>
          <p:cNvPr id="11" name="Picture 4">
            <a:extLst>
              <a:ext uri="{FF2B5EF4-FFF2-40B4-BE49-F238E27FC236}">
                <a16:creationId xmlns:a16="http://schemas.microsoft.com/office/drawing/2014/main" id="{FE504DB0-557C-4F99-8517-5FF6C3861722}"/>
              </a:ext>
            </a:extLst>
          </p:cNvPr>
          <p:cNvPicPr>
            <a:picLocks noChangeAspect="1"/>
          </p:cNvPicPr>
          <p:nvPr/>
        </p:nvPicPr>
        <p:blipFill>
          <a:blip r:embed="rId5"/>
          <a:srcRect/>
          <a:stretch>
            <a:fillRect/>
          </a:stretch>
        </p:blipFill>
        <p:spPr>
          <a:xfrm>
            <a:off x="428688" y="8123462"/>
            <a:ext cx="2684314" cy="1489794"/>
          </a:xfrm>
          <a:prstGeom prst="rect">
            <a:avLst/>
          </a:prstGeom>
        </p:spPr>
      </p:pic>
    </p:spTree>
    <p:custDataLst>
      <p:tags r:id="rId1"/>
    </p:custDataLst>
    <p:extLst>
      <p:ext uri="{BB962C8B-B14F-4D97-AF65-F5344CB8AC3E}">
        <p14:creationId xmlns:p14="http://schemas.microsoft.com/office/powerpoint/2010/main" val="129924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91573"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txBody>
            <a:bodyPr/>
            <a:lstStyle/>
            <a:p>
              <a:endParaRPr lang="en-US"/>
            </a:p>
          </p:txBody>
        </p:sp>
      </p:grpSp>
      <p:sp>
        <p:nvSpPr>
          <p:cNvPr id="8" name="TextBox 8"/>
          <p:cNvSpPr txBox="1"/>
          <p:nvPr/>
        </p:nvSpPr>
        <p:spPr>
          <a:xfrm>
            <a:off x="1447800" y="571500"/>
            <a:ext cx="16840200" cy="921984"/>
          </a:xfrm>
          <a:prstGeom prst="rect">
            <a:avLst/>
          </a:prstGeom>
        </p:spPr>
        <p:txBody>
          <a:bodyPr wrap="square" lIns="0" tIns="0" rIns="0" bIns="0" rtlCol="0" anchor="t">
            <a:spAutoFit/>
          </a:bodyPr>
          <a:lstStyle/>
          <a:p>
            <a:pPr algn="ctr">
              <a:lnSpc>
                <a:spcPts val="7839"/>
              </a:lnSpc>
              <a:spcBef>
                <a:spcPct val="0"/>
              </a:spcBef>
            </a:pPr>
            <a:r>
              <a:rPr lang="en-US" sz="5600" i="0">
                <a:solidFill>
                  <a:srgbClr val="FBFFFF"/>
                </a:solidFill>
                <a:latin typeface="Raleway"/>
              </a:rPr>
              <a:t>Which organs </a:t>
            </a:r>
            <a:r>
              <a:rPr lang="en-US" sz="5600">
                <a:solidFill>
                  <a:srgbClr val="FBFFFF"/>
                </a:solidFill>
                <a:latin typeface="Raleway"/>
              </a:rPr>
              <a:t>c</a:t>
            </a:r>
            <a:r>
              <a:rPr lang="en-US" sz="5600" i="0">
                <a:solidFill>
                  <a:srgbClr val="FBFFFF"/>
                </a:solidFill>
                <a:latin typeface="Raleway"/>
              </a:rPr>
              <a:t>an be donated?</a:t>
            </a:r>
          </a:p>
        </p:txBody>
      </p:sp>
      <p:sp>
        <p:nvSpPr>
          <p:cNvPr id="10" name="TextBox 10"/>
          <p:cNvSpPr txBox="1"/>
          <p:nvPr/>
        </p:nvSpPr>
        <p:spPr>
          <a:xfrm>
            <a:off x="12573000" y="4022697"/>
            <a:ext cx="3763933" cy="46782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Open Sans"/>
              </a:rPr>
              <a:t>4 – 6 hours</a:t>
            </a:r>
            <a:endParaRPr lang="en-US" sz="2800" b="0" i="0">
              <a:solidFill>
                <a:srgbClr val="000000"/>
              </a:solidFill>
              <a:latin typeface="Open Sans"/>
            </a:endParaRPr>
          </a:p>
        </p:txBody>
      </p:sp>
      <p:sp>
        <p:nvSpPr>
          <p:cNvPr id="13" name="TextBox 13"/>
          <p:cNvSpPr txBox="1"/>
          <p:nvPr/>
        </p:nvSpPr>
        <p:spPr>
          <a:xfrm>
            <a:off x="12626166" y="3006043"/>
            <a:ext cx="3657600" cy="984757"/>
          </a:xfrm>
          <a:prstGeom prst="rect">
            <a:avLst/>
          </a:prstGeom>
        </p:spPr>
        <p:txBody>
          <a:bodyPr wrap="square" lIns="0" tIns="0" rIns="0" bIns="0" rtlCol="0" anchor="t">
            <a:spAutoFit/>
          </a:bodyPr>
          <a:lstStyle/>
          <a:p>
            <a:pPr algn="ctr">
              <a:lnSpc>
                <a:spcPts val="8960"/>
              </a:lnSpc>
              <a:spcBef>
                <a:spcPct val="0"/>
              </a:spcBef>
            </a:pPr>
            <a:r>
              <a:rPr lang="en-US" sz="3200" b="1" i="0">
                <a:solidFill>
                  <a:srgbClr val="4C597C"/>
                </a:solidFill>
                <a:latin typeface="Open Sans" panose="020B0604020202020204" charset="0"/>
                <a:ea typeface="Open Sans" panose="020B0604020202020204" charset="0"/>
                <a:cs typeface="Open Sans" panose="020B0604020202020204" charset="0"/>
              </a:rPr>
              <a:t>Heart &amp; L</a:t>
            </a:r>
            <a:r>
              <a:rPr lang="en-US" sz="3200" b="1">
                <a:solidFill>
                  <a:srgbClr val="4C597C"/>
                </a:solidFill>
                <a:latin typeface="Open Sans" panose="020B0604020202020204" charset="0"/>
                <a:ea typeface="Open Sans" panose="020B0604020202020204" charset="0"/>
                <a:cs typeface="Open Sans" panose="020B0604020202020204" charset="0"/>
              </a:rPr>
              <a:t>ungs:</a:t>
            </a:r>
            <a:endParaRPr lang="en-US" sz="3200" b="1" i="0">
              <a:solidFill>
                <a:srgbClr val="4C597C"/>
              </a:solidFill>
              <a:latin typeface="Open Sans" panose="020B0604020202020204" charset="0"/>
              <a:ea typeface="Open Sans" panose="020B0604020202020204" charset="0"/>
              <a:cs typeface="Open Sans" panose="020B0604020202020204" charset="0"/>
            </a:endParaRPr>
          </a:p>
        </p:txBody>
      </p:sp>
      <p:pic>
        <p:nvPicPr>
          <p:cNvPr id="28" name="Picture 27">
            <a:extLst>
              <a:ext uri="{FF2B5EF4-FFF2-40B4-BE49-F238E27FC236}">
                <a16:creationId xmlns:a16="http://schemas.microsoft.com/office/drawing/2014/main" id="{8349B896-D67A-45EE-86F7-0215AAB9F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92" y="2654169"/>
            <a:ext cx="9682655" cy="6799125"/>
          </a:xfrm>
          <a:prstGeom prst="rect">
            <a:avLst/>
          </a:prstGeom>
        </p:spPr>
      </p:pic>
      <p:sp>
        <p:nvSpPr>
          <p:cNvPr id="29" name="TextBox 13">
            <a:extLst>
              <a:ext uri="{FF2B5EF4-FFF2-40B4-BE49-F238E27FC236}">
                <a16:creationId xmlns:a16="http://schemas.microsoft.com/office/drawing/2014/main" id="{AB320186-5731-444D-B755-1C752CCFE713}"/>
              </a:ext>
            </a:extLst>
          </p:cNvPr>
          <p:cNvSpPr txBox="1"/>
          <p:nvPr/>
        </p:nvSpPr>
        <p:spPr>
          <a:xfrm>
            <a:off x="12031150" y="5682061"/>
            <a:ext cx="5203205" cy="984757"/>
          </a:xfrm>
          <a:prstGeom prst="rect">
            <a:avLst/>
          </a:prstGeom>
        </p:spPr>
        <p:txBody>
          <a:bodyPr wrap="square" lIns="0" tIns="0" rIns="0" bIns="0" rtlCol="0" anchor="t">
            <a:spAutoFit/>
          </a:bodyPr>
          <a:lstStyle/>
          <a:p>
            <a:pPr algn="ctr">
              <a:lnSpc>
                <a:spcPts val="8960"/>
              </a:lnSpc>
              <a:spcBef>
                <a:spcPct val="0"/>
              </a:spcBef>
            </a:pPr>
            <a:r>
              <a:rPr lang="en-US" sz="3200" b="1" i="0">
                <a:solidFill>
                  <a:srgbClr val="4C597C"/>
                </a:solidFill>
                <a:latin typeface="Open Sans" panose="020B0604020202020204" charset="0"/>
                <a:ea typeface="Open Sans" panose="020B0604020202020204" charset="0"/>
                <a:cs typeface="Open Sans" panose="020B0604020202020204" charset="0"/>
              </a:rPr>
              <a:t>Pancreas</a:t>
            </a:r>
            <a:r>
              <a:rPr lang="en-US" sz="3200" b="1">
                <a:solidFill>
                  <a:srgbClr val="4C597C"/>
                </a:solidFill>
                <a:latin typeface="Open Sans" panose="020B0604020202020204" charset="0"/>
                <a:ea typeface="Open Sans" panose="020B0604020202020204" charset="0"/>
                <a:cs typeface="Open Sans" panose="020B0604020202020204" charset="0"/>
              </a:rPr>
              <a:t> &amp; Intestine:</a:t>
            </a:r>
            <a:endParaRPr lang="en-US" sz="3200" b="1" i="0">
              <a:solidFill>
                <a:srgbClr val="4C597C"/>
              </a:solidFill>
              <a:latin typeface="Open Sans" panose="020B0604020202020204" charset="0"/>
              <a:ea typeface="Open Sans" panose="020B0604020202020204" charset="0"/>
              <a:cs typeface="Open Sans" panose="020B0604020202020204" charset="0"/>
            </a:endParaRPr>
          </a:p>
        </p:txBody>
      </p:sp>
      <p:sp>
        <p:nvSpPr>
          <p:cNvPr id="30" name="TextBox 10">
            <a:extLst>
              <a:ext uri="{FF2B5EF4-FFF2-40B4-BE49-F238E27FC236}">
                <a16:creationId xmlns:a16="http://schemas.microsoft.com/office/drawing/2014/main" id="{A01C09DF-4F69-4A5C-BCC1-0FB67FDBE5A4}"/>
              </a:ext>
            </a:extLst>
          </p:cNvPr>
          <p:cNvSpPr txBox="1"/>
          <p:nvPr/>
        </p:nvSpPr>
        <p:spPr>
          <a:xfrm>
            <a:off x="12750787" y="6761298"/>
            <a:ext cx="3763933" cy="46782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Open Sans"/>
              </a:rPr>
              <a:t>12 - 14 hours</a:t>
            </a:r>
            <a:endParaRPr lang="en-US" sz="2800" b="0" i="0">
              <a:solidFill>
                <a:srgbClr val="000000"/>
              </a:solidFill>
              <a:latin typeface="Open Sans"/>
            </a:endParaRPr>
          </a:p>
        </p:txBody>
      </p:sp>
      <p:sp>
        <p:nvSpPr>
          <p:cNvPr id="31" name="TextBox 13">
            <a:extLst>
              <a:ext uri="{FF2B5EF4-FFF2-40B4-BE49-F238E27FC236}">
                <a16:creationId xmlns:a16="http://schemas.microsoft.com/office/drawing/2014/main" id="{0776C393-E3EB-4809-8AF7-E5A785B19CFF}"/>
              </a:ext>
            </a:extLst>
          </p:cNvPr>
          <p:cNvSpPr txBox="1"/>
          <p:nvPr/>
        </p:nvSpPr>
        <p:spPr>
          <a:xfrm>
            <a:off x="12750788" y="7194249"/>
            <a:ext cx="3763933" cy="971548"/>
          </a:xfrm>
          <a:prstGeom prst="rect">
            <a:avLst/>
          </a:prstGeom>
        </p:spPr>
        <p:txBody>
          <a:bodyPr wrap="square" lIns="0" tIns="0" rIns="0" bIns="0" rtlCol="0" anchor="t">
            <a:spAutoFit/>
          </a:bodyPr>
          <a:lstStyle/>
          <a:p>
            <a:pPr algn="ctr">
              <a:lnSpc>
                <a:spcPts val="8960"/>
              </a:lnSpc>
              <a:spcBef>
                <a:spcPct val="0"/>
              </a:spcBef>
            </a:pPr>
            <a:r>
              <a:rPr lang="en-US" sz="3200" b="1" i="0">
                <a:solidFill>
                  <a:srgbClr val="4C597C"/>
                </a:solidFill>
                <a:latin typeface="Open Sans" panose="020B0604020202020204" charset="0"/>
                <a:ea typeface="Open Sans" panose="020B0604020202020204" charset="0"/>
                <a:cs typeface="Open Sans" panose="020B0604020202020204" charset="0"/>
              </a:rPr>
              <a:t>Kidneys</a:t>
            </a:r>
            <a:r>
              <a:rPr lang="en-US" sz="3200" b="1">
                <a:solidFill>
                  <a:srgbClr val="4C597C"/>
                </a:solidFill>
                <a:latin typeface="Open Sans" panose="020B0604020202020204" charset="0"/>
                <a:ea typeface="Open Sans" panose="020B0604020202020204" charset="0"/>
                <a:cs typeface="Open Sans" panose="020B0604020202020204" charset="0"/>
              </a:rPr>
              <a:t>:</a:t>
            </a:r>
            <a:endParaRPr lang="en-US" sz="3200" b="1" i="0">
              <a:solidFill>
                <a:srgbClr val="4C597C"/>
              </a:solidFill>
              <a:latin typeface="Open Sans" panose="020B0604020202020204" charset="0"/>
              <a:ea typeface="Open Sans" panose="020B0604020202020204" charset="0"/>
              <a:cs typeface="Open Sans" panose="020B0604020202020204" charset="0"/>
            </a:endParaRPr>
          </a:p>
        </p:txBody>
      </p:sp>
      <p:sp>
        <p:nvSpPr>
          <p:cNvPr id="32" name="TextBox 10">
            <a:extLst>
              <a:ext uri="{FF2B5EF4-FFF2-40B4-BE49-F238E27FC236}">
                <a16:creationId xmlns:a16="http://schemas.microsoft.com/office/drawing/2014/main" id="{33FCEF4F-0CF4-4087-84AA-38C0AFC45551}"/>
              </a:ext>
            </a:extLst>
          </p:cNvPr>
          <p:cNvSpPr txBox="1"/>
          <p:nvPr/>
        </p:nvSpPr>
        <p:spPr>
          <a:xfrm>
            <a:off x="12750788" y="8242434"/>
            <a:ext cx="3763933" cy="46782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Open Sans"/>
              </a:rPr>
              <a:t>up to 36 hours</a:t>
            </a:r>
            <a:endParaRPr lang="en-US" sz="2800" b="0" i="0">
              <a:solidFill>
                <a:srgbClr val="000000"/>
              </a:solidFill>
              <a:latin typeface="Open Sans"/>
            </a:endParaRPr>
          </a:p>
        </p:txBody>
      </p:sp>
      <p:sp>
        <p:nvSpPr>
          <p:cNvPr id="14" name="TextBox 13">
            <a:extLst>
              <a:ext uri="{FF2B5EF4-FFF2-40B4-BE49-F238E27FC236}">
                <a16:creationId xmlns:a16="http://schemas.microsoft.com/office/drawing/2014/main" id="{5062610F-B62A-4B3B-BD27-A7CEC0FFE4DC}"/>
              </a:ext>
            </a:extLst>
          </p:cNvPr>
          <p:cNvSpPr txBox="1"/>
          <p:nvPr/>
        </p:nvSpPr>
        <p:spPr>
          <a:xfrm>
            <a:off x="11906529" y="4358909"/>
            <a:ext cx="5203205" cy="984757"/>
          </a:xfrm>
          <a:prstGeom prst="rect">
            <a:avLst/>
          </a:prstGeom>
        </p:spPr>
        <p:txBody>
          <a:bodyPr wrap="square" lIns="0" tIns="0" rIns="0" bIns="0" rtlCol="0" anchor="t">
            <a:spAutoFit/>
          </a:bodyPr>
          <a:lstStyle/>
          <a:p>
            <a:pPr algn="ctr">
              <a:lnSpc>
                <a:spcPts val="8960"/>
              </a:lnSpc>
              <a:spcBef>
                <a:spcPct val="0"/>
              </a:spcBef>
            </a:pPr>
            <a:r>
              <a:rPr lang="en-US" sz="3200" b="1">
                <a:solidFill>
                  <a:srgbClr val="4C597C"/>
                </a:solidFill>
                <a:latin typeface="Open Sans" panose="020B0604020202020204" charset="0"/>
                <a:ea typeface="Open Sans" panose="020B0604020202020204" charset="0"/>
                <a:cs typeface="Open Sans" panose="020B0604020202020204" charset="0"/>
              </a:rPr>
              <a:t>Liver:</a:t>
            </a:r>
            <a:endParaRPr lang="en-US" sz="3200" b="1" i="0">
              <a:solidFill>
                <a:srgbClr val="4C597C"/>
              </a:solidFill>
              <a:latin typeface="Open Sans" panose="020B0604020202020204" charset="0"/>
              <a:ea typeface="Open Sans" panose="020B0604020202020204" charset="0"/>
              <a:cs typeface="Open Sans" panose="020B0604020202020204" charset="0"/>
            </a:endParaRPr>
          </a:p>
        </p:txBody>
      </p:sp>
      <p:sp>
        <p:nvSpPr>
          <p:cNvPr id="15" name="TextBox 10">
            <a:extLst>
              <a:ext uri="{FF2B5EF4-FFF2-40B4-BE49-F238E27FC236}">
                <a16:creationId xmlns:a16="http://schemas.microsoft.com/office/drawing/2014/main" id="{C755E766-48C0-45CB-8A59-16365A3FD005}"/>
              </a:ext>
            </a:extLst>
          </p:cNvPr>
          <p:cNvSpPr txBox="1"/>
          <p:nvPr/>
        </p:nvSpPr>
        <p:spPr>
          <a:xfrm>
            <a:off x="12626166" y="5343666"/>
            <a:ext cx="3763933" cy="46782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Open Sans"/>
              </a:rPr>
              <a:t>8 - 12 hours</a:t>
            </a:r>
            <a:endParaRPr lang="en-US" sz="2800" b="0" i="0">
              <a:solidFill>
                <a:srgbClr val="000000"/>
              </a:solidFill>
              <a:latin typeface="Open Sans"/>
            </a:endParaRPr>
          </a:p>
        </p:txBody>
      </p:sp>
      <p:pic>
        <p:nvPicPr>
          <p:cNvPr id="18" name="Picture 4">
            <a:extLst>
              <a:ext uri="{FF2B5EF4-FFF2-40B4-BE49-F238E27FC236}">
                <a16:creationId xmlns:a16="http://schemas.microsoft.com/office/drawing/2014/main" id="{A6613E3D-71D7-4E42-962D-20530E422506}"/>
              </a:ext>
            </a:extLst>
          </p:cNvPr>
          <p:cNvPicPr>
            <a:picLocks noChangeAspect="1"/>
          </p:cNvPicPr>
          <p:nvPr/>
        </p:nvPicPr>
        <p:blipFill>
          <a:blip r:embed="rId5"/>
          <a:srcRect/>
          <a:stretch>
            <a:fillRect/>
          </a:stretch>
        </p:blipFill>
        <p:spPr>
          <a:xfrm>
            <a:off x="568693" y="205363"/>
            <a:ext cx="3042930" cy="1688826"/>
          </a:xfrm>
          <a:prstGeom prst="rect">
            <a:avLst/>
          </a:prstGeom>
        </p:spPr>
      </p:pic>
    </p:spTree>
    <p:custDataLst>
      <p:tags r:id="rId1"/>
    </p:custDataLst>
    <p:extLst>
      <p:ext uri="{BB962C8B-B14F-4D97-AF65-F5344CB8AC3E}">
        <p14:creationId xmlns:p14="http://schemas.microsoft.com/office/powerpoint/2010/main" val="230915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txBody>
            <a:bodyPr/>
            <a:lstStyle/>
            <a:p>
              <a:endParaRPr lang="en-US"/>
            </a:p>
          </p:txBody>
        </p:sp>
      </p:grpSp>
      <p:grpSp>
        <p:nvGrpSpPr>
          <p:cNvPr id="4" name="Group 4"/>
          <p:cNvGrpSpPr>
            <a:grpSpLocks noChangeAspect="1"/>
          </p:cNvGrpSpPr>
          <p:nvPr/>
        </p:nvGrpSpPr>
        <p:grpSpPr>
          <a:xfrm>
            <a:off x="1843179" y="3641116"/>
            <a:ext cx="3536888" cy="3536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BFFFF"/>
            </a:solidFill>
          </p:spPr>
          <p:txBody>
            <a:bodyPr/>
            <a:lstStyle/>
            <a:p>
              <a:endParaRPr lang="en-US"/>
            </a:p>
          </p:txBody>
        </p:sp>
      </p:grpSp>
      <p:sp>
        <p:nvSpPr>
          <p:cNvPr id="7" name="TextBox 7"/>
          <p:cNvSpPr txBox="1"/>
          <p:nvPr/>
        </p:nvSpPr>
        <p:spPr>
          <a:xfrm>
            <a:off x="762000" y="502491"/>
            <a:ext cx="17526000" cy="921984"/>
          </a:xfrm>
          <a:prstGeom prst="rect">
            <a:avLst/>
          </a:prstGeom>
        </p:spPr>
        <p:txBody>
          <a:bodyPr wrap="square" lIns="0" tIns="0" rIns="0" bIns="0" rtlCol="0" anchor="t">
            <a:spAutoFit/>
          </a:bodyPr>
          <a:lstStyle/>
          <a:p>
            <a:pPr algn="ctr">
              <a:lnSpc>
                <a:spcPts val="7839"/>
              </a:lnSpc>
              <a:spcBef>
                <a:spcPct val="0"/>
              </a:spcBef>
            </a:pPr>
            <a:r>
              <a:rPr lang="en-US" sz="5600" i="0">
                <a:solidFill>
                  <a:srgbClr val="FBFFFF"/>
                </a:solidFill>
                <a:latin typeface="Raleway"/>
              </a:rPr>
              <a:t>Organ Recovery</a:t>
            </a:r>
          </a:p>
        </p:txBody>
      </p:sp>
      <p:pic>
        <p:nvPicPr>
          <p:cNvPr id="2058" name="Picture 10" descr="Putting Yourself in Good Hands: How to Choose the Right Surgeon ...">
            <a:extLst>
              <a:ext uri="{FF2B5EF4-FFF2-40B4-BE49-F238E27FC236}">
                <a16:creationId xmlns:a16="http://schemas.microsoft.com/office/drawing/2014/main" id="{F5FE527B-333A-465D-8951-950793DE72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52476"/>
            <a:ext cx="5471333" cy="36468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C5E49C-497F-472F-AA65-CB5E8E4115BC}"/>
              </a:ext>
            </a:extLst>
          </p:cNvPr>
          <p:cNvSpPr txBox="1"/>
          <p:nvPr/>
        </p:nvSpPr>
        <p:spPr>
          <a:xfrm>
            <a:off x="7086600" y="2685410"/>
            <a:ext cx="10210800" cy="6863417"/>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Open Sans" panose="020B0604020202020204" charset="0"/>
                <a:ea typeface="Open Sans" panose="020B0604020202020204" charset="0"/>
                <a:cs typeface="Open Sans" panose="020B0604020202020204" charset="0"/>
              </a:rPr>
              <a:t>Organ recovery takes place in an operating room at a hospital.</a:t>
            </a:r>
          </a:p>
          <a:p>
            <a:pPr marL="285750" indent="-285750">
              <a:buFont typeface="Arial" panose="020B0604020202020204" pitchFamily="34" charset="0"/>
              <a:buChar char="•"/>
            </a:pPr>
            <a:endParaRPr lang="en-US" sz="400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4000">
                <a:latin typeface="Open Sans" panose="020B0604020202020204" charset="0"/>
                <a:ea typeface="Open Sans" panose="020B0604020202020204" charset="0"/>
                <a:cs typeface="Open Sans" panose="020B0604020202020204" charset="0"/>
              </a:rPr>
              <a:t>There are no costs to a donor family for the donation process.</a:t>
            </a:r>
          </a:p>
          <a:p>
            <a:pPr marL="285750" indent="-285750">
              <a:buFont typeface="Arial" panose="020B0604020202020204" pitchFamily="34" charset="0"/>
              <a:buChar char="•"/>
            </a:pPr>
            <a:endParaRPr lang="en-US" sz="400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4000">
                <a:latin typeface="Open Sans" panose="020B0604020202020204" charset="0"/>
                <a:ea typeface="Open Sans" panose="020B0604020202020204" charset="0"/>
                <a:cs typeface="Open Sans" panose="020B0604020202020204" charset="0"/>
              </a:rPr>
              <a:t>Being an organ or tissue donor does not interfere with funeral arrangements.</a:t>
            </a:r>
          </a:p>
          <a:p>
            <a:pPr marL="285750" indent="-285750">
              <a:buFont typeface="Arial" panose="020B0604020202020204" pitchFamily="34" charset="0"/>
              <a:buChar char="•"/>
            </a:pPr>
            <a:endParaRPr lang="en-US" sz="400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4000">
                <a:latin typeface="Open Sans" panose="020B0604020202020204" charset="0"/>
                <a:ea typeface="Open Sans" panose="020B0604020202020204" charset="0"/>
                <a:cs typeface="Open Sans" panose="020B0604020202020204" charset="0"/>
              </a:rPr>
              <a:t>Donors and families are treated respectfully throughout the process.</a:t>
            </a:r>
          </a:p>
        </p:txBody>
      </p:sp>
      <p:pic>
        <p:nvPicPr>
          <p:cNvPr id="9" name="Picture 4">
            <a:extLst>
              <a:ext uri="{FF2B5EF4-FFF2-40B4-BE49-F238E27FC236}">
                <a16:creationId xmlns:a16="http://schemas.microsoft.com/office/drawing/2014/main" id="{39731327-7739-42EF-9940-25B0A89E74A6}"/>
              </a:ext>
            </a:extLst>
          </p:cNvPr>
          <p:cNvPicPr>
            <a:picLocks noChangeAspect="1"/>
          </p:cNvPicPr>
          <p:nvPr/>
        </p:nvPicPr>
        <p:blipFill>
          <a:blip r:embed="rId5"/>
          <a:srcRect/>
          <a:stretch>
            <a:fillRect/>
          </a:stretch>
        </p:blipFill>
        <p:spPr>
          <a:xfrm>
            <a:off x="568693" y="205363"/>
            <a:ext cx="3042930" cy="1688826"/>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14" y="0"/>
            <a:ext cx="19705227"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txBody>
            <a:bodyPr/>
            <a:lstStyle/>
            <a:p>
              <a:endParaRPr lang="en-US"/>
            </a:p>
          </p:txBody>
        </p:sp>
      </p:grpSp>
      <p:grpSp>
        <p:nvGrpSpPr>
          <p:cNvPr id="4" name="Group 4"/>
          <p:cNvGrpSpPr>
            <a:grpSpLocks noChangeAspect="1"/>
          </p:cNvGrpSpPr>
          <p:nvPr/>
        </p:nvGrpSpPr>
        <p:grpSpPr>
          <a:xfrm>
            <a:off x="1843179" y="3641116"/>
            <a:ext cx="3536888" cy="3536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BFFFF"/>
            </a:solidFill>
          </p:spPr>
          <p:txBody>
            <a:bodyPr/>
            <a:lstStyle/>
            <a:p>
              <a:endParaRPr lang="en-US"/>
            </a:p>
          </p:txBody>
        </p:sp>
      </p:grpSp>
      <p:pic>
        <p:nvPicPr>
          <p:cNvPr id="6" name="Picture 6"/>
          <p:cNvPicPr>
            <a:picLocks noChangeAspect="1"/>
          </p:cNvPicPr>
          <p:nvPr/>
        </p:nvPicPr>
        <p:blipFill>
          <a:blip r:embed="rId4">
            <a:alphaModFix amt="25000"/>
          </a:blip>
          <a:srcRect/>
          <a:stretch>
            <a:fillRect/>
          </a:stretch>
        </p:blipFill>
        <p:spPr>
          <a:xfrm>
            <a:off x="3196015" y="745121"/>
            <a:ext cx="11110580" cy="11110580"/>
          </a:xfrm>
          <a:prstGeom prst="rect">
            <a:avLst/>
          </a:prstGeom>
          <a:noFill/>
        </p:spPr>
      </p:pic>
      <p:sp>
        <p:nvSpPr>
          <p:cNvPr id="7" name="TextBox 7"/>
          <p:cNvSpPr txBox="1"/>
          <p:nvPr/>
        </p:nvSpPr>
        <p:spPr>
          <a:xfrm>
            <a:off x="4966927" y="502491"/>
            <a:ext cx="7568755" cy="962660"/>
          </a:xfrm>
          <a:prstGeom prst="rect">
            <a:avLst/>
          </a:prstGeom>
        </p:spPr>
        <p:txBody>
          <a:bodyPr lIns="0" tIns="0" rIns="0" bIns="0" rtlCol="0" anchor="t">
            <a:spAutoFit/>
          </a:bodyPr>
          <a:lstStyle/>
          <a:p>
            <a:pPr>
              <a:lnSpc>
                <a:spcPts val="7839"/>
              </a:lnSpc>
              <a:spcBef>
                <a:spcPct val="0"/>
              </a:spcBef>
            </a:pPr>
            <a:r>
              <a:rPr lang="en-US" sz="5600" b="1" i="0">
                <a:solidFill>
                  <a:srgbClr val="FBFFFF"/>
                </a:solidFill>
                <a:latin typeface="Raleway"/>
              </a:rPr>
              <a:t>Organ Donors in Iowa</a:t>
            </a:r>
          </a:p>
        </p:txBody>
      </p:sp>
      <p:sp>
        <p:nvSpPr>
          <p:cNvPr id="9" name="Rectangle 8">
            <a:extLst>
              <a:ext uri="{FF2B5EF4-FFF2-40B4-BE49-F238E27FC236}">
                <a16:creationId xmlns:a16="http://schemas.microsoft.com/office/drawing/2014/main" id="{BAB26F30-0825-4FA2-BDEF-92F62D5CF073}"/>
              </a:ext>
            </a:extLst>
          </p:cNvPr>
          <p:cNvSpPr/>
          <p:nvPr/>
        </p:nvSpPr>
        <p:spPr>
          <a:xfrm>
            <a:off x="1843179" y="4009176"/>
            <a:ext cx="14235021" cy="3539430"/>
          </a:xfrm>
          <a:prstGeom prst="rect">
            <a:avLst/>
          </a:prstGeom>
        </p:spPr>
        <p:txBody>
          <a:bodyPr wrap="square" lIns="91440" tIns="45720" rIns="91440" bIns="45720" anchor="t">
            <a:spAutoFit/>
          </a:bodyPr>
          <a:lstStyle/>
          <a:p>
            <a:pPr algn="ctr"/>
            <a:r>
              <a:rPr lang="en-US" sz="4400" b="1" dirty="0">
                <a:solidFill>
                  <a:srgbClr val="4C597C"/>
                </a:solidFill>
                <a:latin typeface="Open Sans"/>
              </a:rPr>
              <a:t>In 2024, </a:t>
            </a:r>
            <a:r>
              <a:rPr lang="en-US" sz="4400" b="1" dirty="0">
                <a:solidFill>
                  <a:schemeClr val="accent6">
                    <a:lumMod val="49000"/>
                  </a:schemeClr>
                </a:solidFill>
                <a:latin typeface="Open Sans"/>
              </a:rPr>
              <a:t>130</a:t>
            </a:r>
            <a:r>
              <a:rPr lang="en-US" sz="4800" b="1" kern="0" dirty="0">
                <a:solidFill>
                  <a:schemeClr val="accent6">
                    <a:lumMod val="49000"/>
                  </a:schemeClr>
                </a:solidFill>
                <a:latin typeface="Open Sans"/>
              </a:rPr>
              <a:t> </a:t>
            </a:r>
            <a:r>
              <a:rPr lang="en-US" sz="4400" b="1" dirty="0">
                <a:solidFill>
                  <a:srgbClr val="4C597C"/>
                </a:solidFill>
                <a:latin typeface="Open Sans"/>
              </a:rPr>
              <a:t>Iowans gave the gift of life through organ donation.</a:t>
            </a:r>
          </a:p>
          <a:p>
            <a:pPr algn="ctr"/>
            <a:endParaRPr lang="en-US" sz="4400" b="1" dirty="0">
              <a:solidFill>
                <a:srgbClr val="4C597C"/>
              </a:solidFill>
              <a:latin typeface="Open Sans"/>
            </a:endParaRPr>
          </a:p>
          <a:p>
            <a:pPr algn="ctr"/>
            <a:r>
              <a:rPr lang="en-US" sz="4400" b="1" dirty="0">
                <a:solidFill>
                  <a:srgbClr val="4C597C"/>
                </a:solidFill>
                <a:latin typeface="Open Sans"/>
              </a:rPr>
              <a:t>Saying “yes” to donation allowed for </a:t>
            </a:r>
            <a:r>
              <a:rPr lang="en-US" sz="4400" b="1" kern="0" dirty="0">
                <a:solidFill>
                  <a:srgbClr val="B95A00"/>
                </a:solidFill>
                <a:latin typeface="Open Sans"/>
              </a:rPr>
              <a:t>387</a:t>
            </a:r>
            <a:r>
              <a:rPr lang="en-US" sz="4400" b="1" dirty="0">
                <a:solidFill>
                  <a:srgbClr val="4C597C"/>
                </a:solidFill>
                <a:latin typeface="Open Sans"/>
              </a:rPr>
              <a:t>organs to be successfully transplanted.</a:t>
            </a:r>
            <a:endParaRPr lang="en-US" sz="4400" dirty="0"/>
          </a:p>
        </p:txBody>
      </p:sp>
      <p:pic>
        <p:nvPicPr>
          <p:cNvPr id="10" name="Picture 4" descr="Text&#10;&#10;Description automatically generated">
            <a:extLst>
              <a:ext uri="{FF2B5EF4-FFF2-40B4-BE49-F238E27FC236}">
                <a16:creationId xmlns:a16="http://schemas.microsoft.com/office/drawing/2014/main" id="{70A0EA17-CC53-5653-F2F2-0686B98F70E2}"/>
              </a:ext>
            </a:extLst>
          </p:cNvPr>
          <p:cNvPicPr>
            <a:picLocks noChangeAspect="1"/>
          </p:cNvPicPr>
          <p:nvPr/>
        </p:nvPicPr>
        <p:blipFill>
          <a:blip r:embed="rId5"/>
          <a:srcRect/>
          <a:stretch>
            <a:fillRect/>
          </a:stretch>
        </p:blipFill>
        <p:spPr>
          <a:xfrm>
            <a:off x="568693" y="205363"/>
            <a:ext cx="3042930" cy="1688826"/>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7C7EA0C-E106-4D77-A14B-0786985C69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57"/>
          <a:stretch/>
        </p:blipFill>
        <p:spPr>
          <a:xfrm>
            <a:off x="1981200" y="2508281"/>
            <a:ext cx="11298910" cy="7778719"/>
          </a:xfrm>
          <a:prstGeom prst="rect">
            <a:avLst/>
          </a:prstGeom>
        </p:spPr>
      </p:pic>
      <p:grpSp>
        <p:nvGrpSpPr>
          <p:cNvPr id="2" name="Group 2"/>
          <p:cNvGrpSpPr/>
          <p:nvPr/>
        </p:nvGrpSpPr>
        <p:grpSpPr>
          <a:xfrm>
            <a:off x="-167448" y="-84060"/>
            <a:ext cx="18531648"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4C597C"/>
            </a:solidFill>
          </p:spPr>
          <p:txBody>
            <a:bodyPr/>
            <a:lstStyle/>
            <a:p>
              <a:endParaRPr lang="en-US"/>
            </a:p>
          </p:txBody>
        </p:sp>
      </p:grpSp>
      <p:sp>
        <p:nvSpPr>
          <p:cNvPr id="8" name="TextBox 8"/>
          <p:cNvSpPr txBox="1"/>
          <p:nvPr/>
        </p:nvSpPr>
        <p:spPr>
          <a:xfrm>
            <a:off x="4196186" y="540871"/>
            <a:ext cx="9895628" cy="921984"/>
          </a:xfrm>
          <a:prstGeom prst="rect">
            <a:avLst/>
          </a:prstGeom>
        </p:spPr>
        <p:txBody>
          <a:bodyPr wrap="square" lIns="0" tIns="0" rIns="0" bIns="0" rtlCol="0" anchor="t">
            <a:spAutoFit/>
          </a:bodyPr>
          <a:lstStyle/>
          <a:p>
            <a:pPr>
              <a:lnSpc>
                <a:spcPts val="7839"/>
              </a:lnSpc>
              <a:spcBef>
                <a:spcPct val="0"/>
              </a:spcBef>
            </a:pPr>
            <a:r>
              <a:rPr lang="en-US" sz="5600" b="1" i="0">
                <a:solidFill>
                  <a:srgbClr val="FBFFFF"/>
                </a:solidFill>
                <a:latin typeface="Raleway"/>
              </a:rPr>
              <a:t>Tissue and Cornea Donation</a:t>
            </a:r>
          </a:p>
        </p:txBody>
      </p:sp>
      <p:sp>
        <p:nvSpPr>
          <p:cNvPr id="31" name="TextBox 30">
            <a:extLst>
              <a:ext uri="{FF2B5EF4-FFF2-40B4-BE49-F238E27FC236}">
                <a16:creationId xmlns:a16="http://schemas.microsoft.com/office/drawing/2014/main" id="{10B1D2F0-C47C-4F4A-970C-C69617DF8192}"/>
              </a:ext>
            </a:extLst>
          </p:cNvPr>
          <p:cNvSpPr txBox="1"/>
          <p:nvPr/>
        </p:nvSpPr>
        <p:spPr>
          <a:xfrm>
            <a:off x="1365173" y="3848100"/>
            <a:ext cx="3449726" cy="738664"/>
          </a:xfrm>
          <a:prstGeom prst="rect">
            <a:avLst/>
          </a:prstGeom>
          <a:noFill/>
        </p:spPr>
        <p:txBody>
          <a:bodyPr wrap="square" rtlCol="0">
            <a:spAutoFit/>
          </a:bodyPr>
          <a:lstStyle/>
          <a:p>
            <a:r>
              <a:rPr lang="en-US" sz="1400"/>
              <a:t>Restore sight for those suffering from </a:t>
            </a:r>
            <a:r>
              <a:rPr lang="en-US" sz="1400" err="1"/>
              <a:t>Fuch’s</a:t>
            </a:r>
            <a:r>
              <a:rPr lang="en-US" sz="1400"/>
              <a:t> Dystrophy, Glaucoma, </a:t>
            </a:r>
            <a:r>
              <a:rPr lang="en-US" sz="1400" err="1"/>
              <a:t>Keratconus</a:t>
            </a:r>
            <a:r>
              <a:rPr lang="en-US" sz="1400"/>
              <a:t>, Trauma, Ulceration</a:t>
            </a:r>
          </a:p>
        </p:txBody>
      </p:sp>
      <p:sp>
        <p:nvSpPr>
          <p:cNvPr id="39" name="TextBox 38">
            <a:extLst>
              <a:ext uri="{FF2B5EF4-FFF2-40B4-BE49-F238E27FC236}">
                <a16:creationId xmlns:a16="http://schemas.microsoft.com/office/drawing/2014/main" id="{E43E88F1-2482-4536-9D25-A4679463D681}"/>
              </a:ext>
            </a:extLst>
          </p:cNvPr>
          <p:cNvSpPr txBox="1"/>
          <p:nvPr/>
        </p:nvSpPr>
        <p:spPr>
          <a:xfrm>
            <a:off x="914400" y="5700237"/>
            <a:ext cx="3449726" cy="523220"/>
          </a:xfrm>
          <a:prstGeom prst="rect">
            <a:avLst/>
          </a:prstGeom>
          <a:noFill/>
        </p:spPr>
        <p:txBody>
          <a:bodyPr wrap="square" rtlCol="0">
            <a:spAutoFit/>
          </a:bodyPr>
          <a:lstStyle/>
          <a:p>
            <a:r>
              <a:rPr lang="en-US" sz="1400"/>
              <a:t>Saves injured extremities, replaces joints, used in spinal fusion and dental surgeries</a:t>
            </a:r>
          </a:p>
        </p:txBody>
      </p:sp>
      <p:sp>
        <p:nvSpPr>
          <p:cNvPr id="40" name="TextBox 39">
            <a:extLst>
              <a:ext uri="{FF2B5EF4-FFF2-40B4-BE49-F238E27FC236}">
                <a16:creationId xmlns:a16="http://schemas.microsoft.com/office/drawing/2014/main" id="{950EB0E5-E816-483B-8221-B14FD6E54D91}"/>
              </a:ext>
            </a:extLst>
          </p:cNvPr>
          <p:cNvSpPr txBox="1"/>
          <p:nvPr/>
        </p:nvSpPr>
        <p:spPr>
          <a:xfrm>
            <a:off x="1566036" y="8420100"/>
            <a:ext cx="3048000" cy="523220"/>
          </a:xfrm>
          <a:prstGeom prst="rect">
            <a:avLst/>
          </a:prstGeom>
          <a:noFill/>
        </p:spPr>
        <p:txBody>
          <a:bodyPr wrap="square" rtlCol="0">
            <a:spAutoFit/>
          </a:bodyPr>
          <a:lstStyle/>
          <a:p>
            <a:r>
              <a:rPr lang="en-US" sz="1400"/>
              <a:t>(and other soft tissues) Repairs torn tissues. Uses in sports injuries</a:t>
            </a:r>
          </a:p>
        </p:txBody>
      </p:sp>
      <p:sp>
        <p:nvSpPr>
          <p:cNvPr id="41" name="TextBox 40">
            <a:extLst>
              <a:ext uri="{FF2B5EF4-FFF2-40B4-BE49-F238E27FC236}">
                <a16:creationId xmlns:a16="http://schemas.microsoft.com/office/drawing/2014/main" id="{81BEDE3E-CE93-47FB-AFEA-7262147E1B77}"/>
              </a:ext>
            </a:extLst>
          </p:cNvPr>
          <p:cNvSpPr txBox="1"/>
          <p:nvPr/>
        </p:nvSpPr>
        <p:spPr>
          <a:xfrm>
            <a:off x="10682883" y="4457700"/>
            <a:ext cx="3048000" cy="523220"/>
          </a:xfrm>
          <a:prstGeom prst="rect">
            <a:avLst/>
          </a:prstGeom>
          <a:noFill/>
        </p:spPr>
        <p:txBody>
          <a:bodyPr wrap="square" rtlCol="0">
            <a:spAutoFit/>
          </a:bodyPr>
          <a:lstStyle/>
          <a:p>
            <a:r>
              <a:rPr lang="en-US" sz="1400"/>
              <a:t>Used for congenital heart defects or other valve disease</a:t>
            </a:r>
          </a:p>
        </p:txBody>
      </p:sp>
      <p:sp>
        <p:nvSpPr>
          <p:cNvPr id="42" name="TextBox 41">
            <a:extLst>
              <a:ext uri="{FF2B5EF4-FFF2-40B4-BE49-F238E27FC236}">
                <a16:creationId xmlns:a16="http://schemas.microsoft.com/office/drawing/2014/main" id="{1AA24346-FE7A-4D11-88B5-F697198A7070}"/>
              </a:ext>
            </a:extLst>
          </p:cNvPr>
          <p:cNvSpPr txBox="1"/>
          <p:nvPr/>
        </p:nvSpPr>
        <p:spPr>
          <a:xfrm>
            <a:off x="11342187" y="6397640"/>
            <a:ext cx="3048000" cy="738664"/>
          </a:xfrm>
          <a:prstGeom prst="rect">
            <a:avLst/>
          </a:prstGeom>
          <a:noFill/>
        </p:spPr>
        <p:txBody>
          <a:bodyPr wrap="square" rtlCol="0">
            <a:spAutoFit/>
          </a:bodyPr>
          <a:lstStyle/>
          <a:p>
            <a:r>
              <a:rPr lang="en-US" sz="1400"/>
              <a:t>Life-saving for burn patients, used in cleft palate repair, wound treatment, post-mastectomy grafts</a:t>
            </a:r>
          </a:p>
        </p:txBody>
      </p:sp>
      <p:sp>
        <p:nvSpPr>
          <p:cNvPr id="43" name="TextBox 42">
            <a:extLst>
              <a:ext uri="{FF2B5EF4-FFF2-40B4-BE49-F238E27FC236}">
                <a16:creationId xmlns:a16="http://schemas.microsoft.com/office/drawing/2014/main" id="{5D2FE4DF-6191-4CCF-B22B-8768883DE40A}"/>
              </a:ext>
            </a:extLst>
          </p:cNvPr>
          <p:cNvSpPr txBox="1"/>
          <p:nvPr/>
        </p:nvSpPr>
        <p:spPr>
          <a:xfrm>
            <a:off x="10711148" y="8553024"/>
            <a:ext cx="3048000" cy="523220"/>
          </a:xfrm>
          <a:prstGeom prst="rect">
            <a:avLst/>
          </a:prstGeom>
          <a:noFill/>
        </p:spPr>
        <p:txBody>
          <a:bodyPr wrap="square" rtlCol="0">
            <a:spAutoFit/>
          </a:bodyPr>
          <a:lstStyle/>
          <a:p>
            <a:r>
              <a:rPr lang="en-US" sz="1400"/>
              <a:t>Used in bypass grafts to restore circulation to heart or extremities</a:t>
            </a:r>
          </a:p>
        </p:txBody>
      </p:sp>
      <p:sp>
        <p:nvSpPr>
          <p:cNvPr id="4" name="TextBox 3">
            <a:extLst>
              <a:ext uri="{FF2B5EF4-FFF2-40B4-BE49-F238E27FC236}">
                <a16:creationId xmlns:a16="http://schemas.microsoft.com/office/drawing/2014/main" id="{653B2397-DDB8-4912-AB8F-86B4EFF97ECF}"/>
              </a:ext>
            </a:extLst>
          </p:cNvPr>
          <p:cNvSpPr txBox="1"/>
          <p:nvPr/>
        </p:nvSpPr>
        <p:spPr>
          <a:xfrm>
            <a:off x="14714037" y="3699689"/>
            <a:ext cx="3212013" cy="5909310"/>
          </a:xfrm>
          <a:prstGeom prst="rect">
            <a:avLst/>
          </a:prstGeom>
          <a:noFill/>
        </p:spPr>
        <p:txBody>
          <a:bodyPr wrap="square" rtlCol="0">
            <a:spAutoFit/>
          </a:bodyPr>
          <a:lstStyle/>
          <a:p>
            <a:r>
              <a:rPr lang="en-US">
                <a:solidFill>
                  <a:srgbClr val="B95A00"/>
                </a:solidFill>
              </a:rPr>
              <a:t>Aortic Iliac </a:t>
            </a:r>
            <a:r>
              <a:rPr lang="en-US"/>
              <a:t>– helps trauma patients requiring vascular surgery or for bypass of diseased vessels in AAA surgeries</a:t>
            </a:r>
          </a:p>
          <a:p>
            <a:endParaRPr lang="en-US"/>
          </a:p>
          <a:p>
            <a:r>
              <a:rPr lang="en-US">
                <a:solidFill>
                  <a:srgbClr val="B95A00"/>
                </a:solidFill>
              </a:rPr>
              <a:t>Vertebral Bodies </a:t>
            </a:r>
            <a:r>
              <a:rPr lang="en-US"/>
              <a:t>– stem cells used to create immunotherapies for transplant recipients</a:t>
            </a:r>
          </a:p>
          <a:p>
            <a:endParaRPr lang="en-US"/>
          </a:p>
          <a:p>
            <a:r>
              <a:rPr lang="en-US">
                <a:solidFill>
                  <a:srgbClr val="B95A00"/>
                </a:solidFill>
              </a:rPr>
              <a:t>Adipose</a:t>
            </a:r>
            <a:r>
              <a:rPr lang="en-US"/>
              <a:t> – stem cells added to bone from same donor, used to treat fractures or trauma in places bone won’t grow on its own</a:t>
            </a:r>
          </a:p>
          <a:p>
            <a:endParaRPr lang="en-US"/>
          </a:p>
          <a:p>
            <a:r>
              <a:rPr lang="en-US">
                <a:solidFill>
                  <a:srgbClr val="B95A00"/>
                </a:solidFill>
              </a:rPr>
              <a:t>Costal Cartilage </a:t>
            </a:r>
            <a:r>
              <a:rPr lang="en-US"/>
              <a:t>– helps patients who need facial reconstruction due to trauma or surgical procedures</a:t>
            </a:r>
          </a:p>
        </p:txBody>
      </p:sp>
    </p:spTree>
    <p:custDataLst>
      <p:tags r:id="rId1"/>
    </p:custDataLst>
    <p:extLst>
      <p:ext uri="{BB962C8B-B14F-4D97-AF65-F5344CB8AC3E}">
        <p14:creationId xmlns:p14="http://schemas.microsoft.com/office/powerpoint/2010/main" val="23622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4C597C"/>
            </a:solidFill>
          </p:spPr>
          <p:txBody>
            <a:bodyPr/>
            <a:lstStyle/>
            <a:p>
              <a:endParaRPr lang="en-US"/>
            </a:p>
          </p:txBody>
        </p:sp>
      </p:grpSp>
      <p:sp>
        <p:nvSpPr>
          <p:cNvPr id="7" name="TextBox 7"/>
          <p:cNvSpPr txBox="1"/>
          <p:nvPr/>
        </p:nvSpPr>
        <p:spPr>
          <a:xfrm>
            <a:off x="0" y="579979"/>
            <a:ext cx="18288000" cy="921984"/>
          </a:xfrm>
          <a:prstGeom prst="rect">
            <a:avLst/>
          </a:prstGeom>
        </p:spPr>
        <p:txBody>
          <a:bodyPr wrap="square" lIns="0" tIns="0" rIns="0" bIns="0" rtlCol="0" anchor="t">
            <a:spAutoFit/>
          </a:bodyPr>
          <a:lstStyle/>
          <a:p>
            <a:pPr algn="ctr">
              <a:lnSpc>
                <a:spcPts val="7839"/>
              </a:lnSpc>
              <a:spcBef>
                <a:spcPct val="0"/>
              </a:spcBef>
            </a:pPr>
            <a:r>
              <a:rPr lang="en-US" sz="5600">
                <a:solidFill>
                  <a:srgbClr val="FBFFFF"/>
                </a:solidFill>
                <a:latin typeface="Raleway" panose="020B0604020202020204" charset="0"/>
              </a:rPr>
              <a:t>Tissue Grafts</a:t>
            </a:r>
          </a:p>
        </p:txBody>
      </p:sp>
      <p:pic>
        <p:nvPicPr>
          <p:cNvPr id="9" name="Picture 7">
            <a:extLst>
              <a:ext uri="{FF2B5EF4-FFF2-40B4-BE49-F238E27FC236}">
                <a16:creationId xmlns:a16="http://schemas.microsoft.com/office/drawing/2014/main" id="{54847616-2BF6-4C3E-816C-D411F5D033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37"/>
          <a:stretch/>
        </p:blipFill>
        <p:spPr bwMode="auto">
          <a:xfrm>
            <a:off x="1108412" y="2760943"/>
            <a:ext cx="4488773" cy="23023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descr="Cervical">
            <a:extLst>
              <a:ext uri="{FF2B5EF4-FFF2-40B4-BE49-F238E27FC236}">
                <a16:creationId xmlns:a16="http://schemas.microsoft.com/office/drawing/2014/main" id="{95F174B1-BBC8-45EC-BA61-DEF3807692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5400" y="2664355"/>
            <a:ext cx="3853795" cy="318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a:extLst>
              <a:ext uri="{FF2B5EF4-FFF2-40B4-BE49-F238E27FC236}">
                <a16:creationId xmlns:a16="http://schemas.microsoft.com/office/drawing/2014/main" id="{A69CE184-F505-4A2C-BF75-5422DC3B67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913591" y="6472367"/>
            <a:ext cx="2294973" cy="32409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s://www.lifenethealth.org/sites/default/files/product/cardiograft_pulmonary_artery.png">
            <a:extLst>
              <a:ext uri="{FF2B5EF4-FFF2-40B4-BE49-F238E27FC236}">
                <a16:creationId xmlns:a16="http://schemas.microsoft.com/office/drawing/2014/main" id="{F991BB2D-88D7-4435-92D7-827B24183D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95553" y="6219598"/>
            <a:ext cx="3005821" cy="3314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lifenethealth.org/sites/default/files/product/tmp51b8e15a76268_Femoral-Artery-Photo.jpg">
            <a:extLst>
              <a:ext uri="{FF2B5EF4-FFF2-40B4-BE49-F238E27FC236}">
                <a16:creationId xmlns:a16="http://schemas.microsoft.com/office/drawing/2014/main" id="{81DECC9B-C1D0-4448-82E3-851A2282FE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438900"/>
            <a:ext cx="2514600" cy="31279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7D894F70-EF6C-4062-8334-8E8ABC2544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7032" y="2529136"/>
            <a:ext cx="4257659" cy="33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4E0685E-0304-456E-A0A4-C2D7AA5C2C80}"/>
              </a:ext>
            </a:extLst>
          </p:cNvPr>
          <p:cNvSpPr txBox="1"/>
          <p:nvPr/>
        </p:nvSpPr>
        <p:spPr>
          <a:xfrm>
            <a:off x="1966018" y="5274141"/>
            <a:ext cx="3853795" cy="400110"/>
          </a:xfrm>
          <a:prstGeom prst="rect">
            <a:avLst/>
          </a:prstGeom>
          <a:noFill/>
        </p:spPr>
        <p:txBody>
          <a:bodyPr wrap="square" rtlCol="0">
            <a:spAutoFit/>
          </a:bodyPr>
          <a:lstStyle/>
          <a:p>
            <a:r>
              <a:rPr lang="en-US" sz="2000"/>
              <a:t>Tendon for ACL Repair</a:t>
            </a:r>
          </a:p>
        </p:txBody>
      </p:sp>
      <p:sp>
        <p:nvSpPr>
          <p:cNvPr id="15" name="TextBox 14">
            <a:extLst>
              <a:ext uri="{FF2B5EF4-FFF2-40B4-BE49-F238E27FC236}">
                <a16:creationId xmlns:a16="http://schemas.microsoft.com/office/drawing/2014/main" id="{FFDF3AFB-400B-4C13-9730-F815EBED99D0}"/>
              </a:ext>
            </a:extLst>
          </p:cNvPr>
          <p:cNvSpPr txBox="1"/>
          <p:nvPr/>
        </p:nvSpPr>
        <p:spPr>
          <a:xfrm>
            <a:off x="7440604" y="5857494"/>
            <a:ext cx="3853795" cy="400110"/>
          </a:xfrm>
          <a:prstGeom prst="rect">
            <a:avLst/>
          </a:prstGeom>
          <a:noFill/>
        </p:spPr>
        <p:txBody>
          <a:bodyPr wrap="square" rtlCol="0">
            <a:spAutoFit/>
          </a:bodyPr>
          <a:lstStyle/>
          <a:p>
            <a:r>
              <a:rPr lang="en-US" sz="2000"/>
              <a:t>Cancellous Cubes from Bone</a:t>
            </a:r>
          </a:p>
        </p:txBody>
      </p:sp>
      <p:sp>
        <p:nvSpPr>
          <p:cNvPr id="16" name="TextBox 15">
            <a:extLst>
              <a:ext uri="{FF2B5EF4-FFF2-40B4-BE49-F238E27FC236}">
                <a16:creationId xmlns:a16="http://schemas.microsoft.com/office/drawing/2014/main" id="{72090A9B-687C-4465-8AC8-B4FC69164F99}"/>
              </a:ext>
            </a:extLst>
          </p:cNvPr>
          <p:cNvSpPr txBox="1"/>
          <p:nvPr/>
        </p:nvSpPr>
        <p:spPr>
          <a:xfrm>
            <a:off x="13411200" y="5372100"/>
            <a:ext cx="3853795" cy="400110"/>
          </a:xfrm>
          <a:prstGeom prst="rect">
            <a:avLst/>
          </a:prstGeom>
          <a:noFill/>
        </p:spPr>
        <p:txBody>
          <a:bodyPr wrap="square" rtlCol="0">
            <a:spAutoFit/>
          </a:bodyPr>
          <a:lstStyle/>
          <a:p>
            <a:r>
              <a:rPr lang="en-US" sz="2000"/>
              <a:t>Machine Grafts for Spine</a:t>
            </a:r>
          </a:p>
        </p:txBody>
      </p:sp>
      <p:sp>
        <p:nvSpPr>
          <p:cNvPr id="17" name="TextBox 16">
            <a:extLst>
              <a:ext uri="{FF2B5EF4-FFF2-40B4-BE49-F238E27FC236}">
                <a16:creationId xmlns:a16="http://schemas.microsoft.com/office/drawing/2014/main" id="{2A07F2F0-84FE-4633-8686-F08A048F76F7}"/>
              </a:ext>
            </a:extLst>
          </p:cNvPr>
          <p:cNvSpPr txBox="1"/>
          <p:nvPr/>
        </p:nvSpPr>
        <p:spPr>
          <a:xfrm>
            <a:off x="2514600" y="9696314"/>
            <a:ext cx="3853795" cy="400110"/>
          </a:xfrm>
          <a:prstGeom prst="rect">
            <a:avLst/>
          </a:prstGeom>
          <a:noFill/>
        </p:spPr>
        <p:txBody>
          <a:bodyPr wrap="square" rtlCol="0">
            <a:spAutoFit/>
          </a:bodyPr>
          <a:lstStyle/>
          <a:p>
            <a:r>
              <a:rPr lang="en-US" sz="2000"/>
              <a:t>Femoral Vein</a:t>
            </a:r>
          </a:p>
        </p:txBody>
      </p:sp>
      <p:sp>
        <p:nvSpPr>
          <p:cNvPr id="18" name="TextBox 17">
            <a:extLst>
              <a:ext uri="{FF2B5EF4-FFF2-40B4-BE49-F238E27FC236}">
                <a16:creationId xmlns:a16="http://schemas.microsoft.com/office/drawing/2014/main" id="{222170AE-C538-4E54-B265-C443F0F889AC}"/>
              </a:ext>
            </a:extLst>
          </p:cNvPr>
          <p:cNvSpPr txBox="1"/>
          <p:nvPr/>
        </p:nvSpPr>
        <p:spPr>
          <a:xfrm>
            <a:off x="7131042" y="9456782"/>
            <a:ext cx="4025913" cy="400110"/>
          </a:xfrm>
          <a:prstGeom prst="rect">
            <a:avLst/>
          </a:prstGeom>
          <a:noFill/>
        </p:spPr>
        <p:txBody>
          <a:bodyPr wrap="square" rtlCol="0">
            <a:spAutoFit/>
          </a:bodyPr>
          <a:lstStyle/>
          <a:p>
            <a:r>
              <a:rPr lang="en-US" sz="2000"/>
              <a:t>Allograft Skin for Burns and Wounds</a:t>
            </a:r>
          </a:p>
        </p:txBody>
      </p:sp>
      <p:sp>
        <p:nvSpPr>
          <p:cNvPr id="19" name="TextBox 18">
            <a:extLst>
              <a:ext uri="{FF2B5EF4-FFF2-40B4-BE49-F238E27FC236}">
                <a16:creationId xmlns:a16="http://schemas.microsoft.com/office/drawing/2014/main" id="{48B7CB37-3F23-4ED4-AE9E-7A3ABF9177AA}"/>
              </a:ext>
            </a:extLst>
          </p:cNvPr>
          <p:cNvSpPr txBox="1"/>
          <p:nvPr/>
        </p:nvSpPr>
        <p:spPr>
          <a:xfrm>
            <a:off x="13818767" y="9656837"/>
            <a:ext cx="3853795" cy="400110"/>
          </a:xfrm>
          <a:prstGeom prst="rect">
            <a:avLst/>
          </a:prstGeom>
          <a:noFill/>
        </p:spPr>
        <p:txBody>
          <a:bodyPr wrap="square" rtlCol="0">
            <a:spAutoFit/>
          </a:bodyPr>
          <a:lstStyle/>
          <a:p>
            <a:r>
              <a:rPr lang="en-US" sz="2000"/>
              <a:t>Pulmonary Valve</a:t>
            </a:r>
          </a:p>
        </p:txBody>
      </p:sp>
      <p:pic>
        <p:nvPicPr>
          <p:cNvPr id="20" name="Picture 4">
            <a:extLst>
              <a:ext uri="{FF2B5EF4-FFF2-40B4-BE49-F238E27FC236}">
                <a16:creationId xmlns:a16="http://schemas.microsoft.com/office/drawing/2014/main" id="{8AD80D42-4505-4E0B-942D-B7EEAED4C5D1}"/>
              </a:ext>
            </a:extLst>
          </p:cNvPr>
          <p:cNvPicPr>
            <a:picLocks noChangeAspect="1"/>
          </p:cNvPicPr>
          <p:nvPr/>
        </p:nvPicPr>
        <p:blipFill>
          <a:blip r:embed="rId10"/>
          <a:srcRect/>
          <a:stretch>
            <a:fillRect/>
          </a:stretch>
        </p:blipFill>
        <p:spPr>
          <a:xfrm>
            <a:off x="568693" y="205363"/>
            <a:ext cx="3042930" cy="1688826"/>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799" y="0"/>
            <a:ext cx="18821400"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4C597C"/>
            </a:solidFill>
          </p:spPr>
          <p:txBody>
            <a:bodyPr/>
            <a:lstStyle/>
            <a:p>
              <a:endParaRPr lang="en-US"/>
            </a:p>
          </p:txBody>
        </p:sp>
      </p:grpSp>
      <p:grpSp>
        <p:nvGrpSpPr>
          <p:cNvPr id="4" name="Group 4"/>
          <p:cNvGrpSpPr>
            <a:grpSpLocks noChangeAspect="1"/>
          </p:cNvGrpSpPr>
          <p:nvPr/>
        </p:nvGrpSpPr>
        <p:grpSpPr>
          <a:xfrm>
            <a:off x="1843179" y="3641116"/>
            <a:ext cx="3536888" cy="3536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BFFFF"/>
            </a:solidFill>
          </p:spPr>
          <p:txBody>
            <a:bodyPr/>
            <a:lstStyle/>
            <a:p>
              <a:endParaRPr lang="en-US"/>
            </a:p>
          </p:txBody>
        </p:sp>
      </p:grpSp>
      <p:pic>
        <p:nvPicPr>
          <p:cNvPr id="6" name="Picture 6"/>
          <p:cNvPicPr>
            <a:picLocks noChangeAspect="1"/>
          </p:cNvPicPr>
          <p:nvPr/>
        </p:nvPicPr>
        <p:blipFill>
          <a:blip r:embed="rId4">
            <a:alphaModFix amt="35000"/>
          </a:blip>
          <a:srcRect/>
          <a:stretch>
            <a:fillRect/>
          </a:stretch>
        </p:blipFill>
        <p:spPr>
          <a:xfrm>
            <a:off x="3771120" y="877863"/>
            <a:ext cx="10745761" cy="10765193"/>
          </a:xfrm>
          <a:prstGeom prst="rect">
            <a:avLst/>
          </a:prstGeom>
        </p:spPr>
      </p:pic>
      <p:sp>
        <p:nvSpPr>
          <p:cNvPr id="7" name="TextBox 7"/>
          <p:cNvSpPr txBox="1"/>
          <p:nvPr/>
        </p:nvSpPr>
        <p:spPr>
          <a:xfrm>
            <a:off x="5208266" y="490220"/>
            <a:ext cx="7568755" cy="921984"/>
          </a:xfrm>
          <a:prstGeom prst="rect">
            <a:avLst/>
          </a:prstGeom>
        </p:spPr>
        <p:txBody>
          <a:bodyPr lIns="0" tIns="0" rIns="0" bIns="0" rtlCol="0" anchor="t">
            <a:spAutoFit/>
          </a:bodyPr>
          <a:lstStyle/>
          <a:p>
            <a:pPr>
              <a:lnSpc>
                <a:spcPts val="7839"/>
              </a:lnSpc>
              <a:spcBef>
                <a:spcPct val="0"/>
              </a:spcBef>
            </a:pPr>
            <a:r>
              <a:rPr lang="en-US" sz="5600" b="1">
                <a:solidFill>
                  <a:srgbClr val="FBFFFF"/>
                </a:solidFill>
                <a:latin typeface="Raleway" panose="020B0604020202020204" charset="0"/>
              </a:rPr>
              <a:t>Tissue Donors in Iowa</a:t>
            </a:r>
          </a:p>
        </p:txBody>
      </p:sp>
      <p:sp>
        <p:nvSpPr>
          <p:cNvPr id="8" name="Rectangle 7">
            <a:extLst>
              <a:ext uri="{FF2B5EF4-FFF2-40B4-BE49-F238E27FC236}">
                <a16:creationId xmlns:a16="http://schemas.microsoft.com/office/drawing/2014/main" id="{F650C951-B791-497E-8EDD-C17721B6EBB5}"/>
              </a:ext>
            </a:extLst>
          </p:cNvPr>
          <p:cNvSpPr/>
          <p:nvPr/>
        </p:nvSpPr>
        <p:spPr>
          <a:xfrm>
            <a:off x="2401343" y="4193717"/>
            <a:ext cx="13182600" cy="4154984"/>
          </a:xfrm>
          <a:prstGeom prst="rect">
            <a:avLst/>
          </a:prstGeom>
        </p:spPr>
        <p:txBody>
          <a:bodyPr wrap="square" lIns="91440" tIns="45720" rIns="91440" bIns="45720" anchor="t">
            <a:spAutoFit/>
          </a:bodyPr>
          <a:lstStyle/>
          <a:p>
            <a:pPr algn="ctr"/>
            <a:r>
              <a:rPr lang="en-US" sz="4400" b="1" dirty="0">
                <a:solidFill>
                  <a:srgbClr val="4C597C"/>
                </a:solidFill>
                <a:latin typeface="Open Sans"/>
              </a:rPr>
              <a:t>In 2024, </a:t>
            </a:r>
            <a:r>
              <a:rPr lang="en-US" sz="4400" b="1" kern="0" dirty="0">
                <a:solidFill>
                  <a:srgbClr val="B95A00"/>
                </a:solidFill>
                <a:latin typeface="Open Sans"/>
              </a:rPr>
              <a:t>1,118</a:t>
            </a:r>
            <a:r>
              <a:rPr lang="en-US" sz="4400" b="1" dirty="0">
                <a:solidFill>
                  <a:srgbClr val="4C597C"/>
                </a:solidFill>
                <a:latin typeface="Open Sans"/>
              </a:rPr>
              <a:t> Iowans improved and healed the lives of others through the gift of tissue donation.</a:t>
            </a:r>
          </a:p>
          <a:p>
            <a:pPr algn="ctr"/>
            <a:endParaRPr lang="en-US" sz="4400" b="1" dirty="0">
              <a:solidFill>
                <a:srgbClr val="4C597C"/>
              </a:solidFill>
              <a:latin typeface="Open Sans"/>
            </a:endParaRPr>
          </a:p>
          <a:p>
            <a:pPr algn="ctr"/>
            <a:r>
              <a:rPr lang="en-US" sz="4400" b="1" dirty="0">
                <a:solidFill>
                  <a:srgbClr val="4C597C"/>
                </a:solidFill>
                <a:latin typeface="Open Sans"/>
              </a:rPr>
              <a:t>One tissue donor can impact </a:t>
            </a:r>
            <a:r>
              <a:rPr lang="en-US" sz="4400" b="1" kern="0" dirty="0">
                <a:solidFill>
                  <a:srgbClr val="B95A00"/>
                </a:solidFill>
                <a:latin typeface="Open Sans"/>
              </a:rPr>
              <a:t>50-300</a:t>
            </a:r>
            <a:r>
              <a:rPr lang="en-US" sz="4400" b="1" dirty="0">
                <a:solidFill>
                  <a:srgbClr val="4C597C"/>
                </a:solidFill>
                <a:latin typeface="Open Sans"/>
              </a:rPr>
              <a:t> different people.</a:t>
            </a:r>
            <a:endParaRPr lang="en-US" sz="4400" dirty="0"/>
          </a:p>
        </p:txBody>
      </p:sp>
      <p:pic>
        <p:nvPicPr>
          <p:cNvPr id="10" name="Picture 4" descr="Text&#10;&#10;Description automatically generated">
            <a:extLst>
              <a:ext uri="{FF2B5EF4-FFF2-40B4-BE49-F238E27FC236}">
                <a16:creationId xmlns:a16="http://schemas.microsoft.com/office/drawing/2014/main" id="{CBABFA2D-C06D-3AAE-9ADC-C76D1DA5A467}"/>
              </a:ext>
            </a:extLst>
          </p:cNvPr>
          <p:cNvPicPr>
            <a:picLocks noChangeAspect="1"/>
          </p:cNvPicPr>
          <p:nvPr/>
        </p:nvPicPr>
        <p:blipFill>
          <a:blip r:embed="rId5"/>
          <a:srcRect/>
          <a:stretch>
            <a:fillRect/>
          </a:stretch>
        </p:blipFill>
        <p:spPr>
          <a:xfrm>
            <a:off x="568693" y="205363"/>
            <a:ext cx="3042930" cy="1688826"/>
          </a:xfrm>
          <a:prstGeom prst="rect">
            <a:avLst/>
          </a:prstGeom>
        </p:spPr>
      </p:pic>
    </p:spTree>
    <p:custDataLst>
      <p:tags r:id="rId1"/>
    </p:custDataLst>
    <p:extLst>
      <p:ext uri="{BB962C8B-B14F-4D97-AF65-F5344CB8AC3E}">
        <p14:creationId xmlns:p14="http://schemas.microsoft.com/office/powerpoint/2010/main" val="107917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B422-46FD-40B3-A781-E866142BD9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D7FD1DE-9C26-437B-9F91-314A49B8DA19}"/>
              </a:ext>
            </a:extLst>
          </p:cNvPr>
          <p:cNvSpPr>
            <a:spLocks noGrp="1"/>
          </p:cNvSpPr>
          <p:nvPr>
            <p:ph type="subTitle" idx="1"/>
          </p:nvPr>
        </p:nvSpPr>
        <p:spPr/>
        <p:txBody>
          <a:bodyPr/>
          <a:lstStyle/>
          <a:p>
            <a:endParaRPr lang="en-US"/>
          </a:p>
        </p:txBody>
      </p:sp>
      <p:pic>
        <p:nvPicPr>
          <p:cNvPr id="6" name="Picture 5" descr="Chart&#10;&#10;Description automatically generated with medium confidence">
            <a:extLst>
              <a:ext uri="{FF2B5EF4-FFF2-40B4-BE49-F238E27FC236}">
                <a16:creationId xmlns:a16="http://schemas.microsoft.com/office/drawing/2014/main" id="{D64955DC-19C9-4BF0-B17E-99DFE3D78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232" y="0"/>
            <a:ext cx="15899537" cy="10287000"/>
          </a:xfrm>
          <a:prstGeom prst="rect">
            <a:avLst/>
          </a:prstGeom>
        </p:spPr>
      </p:pic>
    </p:spTree>
    <p:extLst>
      <p:ext uri="{BB962C8B-B14F-4D97-AF65-F5344CB8AC3E}">
        <p14:creationId xmlns:p14="http://schemas.microsoft.com/office/powerpoint/2010/main" val="145188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0" y="-14469"/>
            <a:ext cx="4811513" cy="10301469"/>
          </a:xfrm>
          <a:prstGeom prst="rect">
            <a:avLst/>
          </a:prstGeom>
          <a:solidFill>
            <a:srgbClr val="93AC97"/>
          </a:solidFill>
        </p:spPr>
        <p:txBody>
          <a:bodyPr/>
          <a:lstStyle/>
          <a:p>
            <a:endParaRPr lang="en-US"/>
          </a:p>
        </p:txBody>
      </p:sp>
      <p:sp>
        <p:nvSpPr>
          <p:cNvPr id="3" name="AutoShape 3"/>
          <p:cNvSpPr/>
          <p:nvPr/>
        </p:nvSpPr>
        <p:spPr>
          <a:xfrm>
            <a:off x="4329921" y="-110072"/>
            <a:ext cx="481592" cy="10507144"/>
          </a:xfrm>
          <a:prstGeom prst="rect">
            <a:avLst/>
          </a:prstGeom>
          <a:solidFill>
            <a:srgbClr val="BBD9D7">
              <a:alpha val="29803"/>
            </a:srgbClr>
          </a:solidFill>
        </p:spPr>
        <p:txBody>
          <a:bodyPr/>
          <a:lstStyle/>
          <a:p>
            <a:endParaRPr lang="en-US"/>
          </a:p>
        </p:txBody>
      </p:sp>
      <p:pic>
        <p:nvPicPr>
          <p:cNvPr id="4" name="Picture 4"/>
          <p:cNvPicPr>
            <a:picLocks noChangeAspect="1"/>
          </p:cNvPicPr>
          <p:nvPr/>
        </p:nvPicPr>
        <p:blipFill>
          <a:blip r:embed="rId4"/>
          <a:srcRect/>
          <a:stretch>
            <a:fillRect/>
          </a:stretch>
        </p:blipFill>
        <p:spPr>
          <a:xfrm>
            <a:off x="665105" y="4926460"/>
            <a:ext cx="2999711" cy="1664840"/>
          </a:xfrm>
          <a:prstGeom prst="rect">
            <a:avLst/>
          </a:prstGeom>
        </p:spPr>
      </p:pic>
      <p:grpSp>
        <p:nvGrpSpPr>
          <p:cNvPr id="5" name="Group 5"/>
          <p:cNvGrpSpPr/>
          <p:nvPr/>
        </p:nvGrpSpPr>
        <p:grpSpPr>
          <a:xfrm>
            <a:off x="171159" y="3992843"/>
            <a:ext cx="3949503" cy="459876"/>
            <a:chOff x="0" y="0"/>
            <a:chExt cx="4908151" cy="571500"/>
          </a:xfrm>
        </p:grpSpPr>
        <p:sp>
          <p:nvSpPr>
            <p:cNvPr id="6" name="Freeform 6"/>
            <p:cNvSpPr/>
            <p:nvPr/>
          </p:nvSpPr>
          <p:spPr>
            <a:xfrm>
              <a:off x="0" y="255270"/>
              <a:ext cx="4908151" cy="69850"/>
            </a:xfrm>
            <a:custGeom>
              <a:avLst/>
              <a:gdLst/>
              <a:ahLst/>
              <a:cxnLst/>
              <a:rect l="l" t="t" r="r" b="b"/>
              <a:pathLst>
                <a:path w="4908151" h="69850">
                  <a:moveTo>
                    <a:pt x="4617321" y="0"/>
                  </a:moveTo>
                  <a:lnTo>
                    <a:pt x="0" y="0"/>
                  </a:lnTo>
                  <a:lnTo>
                    <a:pt x="0" y="69850"/>
                  </a:lnTo>
                  <a:lnTo>
                    <a:pt x="4908151" y="69850"/>
                  </a:lnTo>
                  <a:lnTo>
                    <a:pt x="4908151" y="0"/>
                  </a:lnTo>
                  <a:close/>
                </a:path>
              </a:pathLst>
            </a:custGeom>
            <a:solidFill>
              <a:srgbClr val="EFF0F2"/>
            </a:solidFill>
          </p:spPr>
          <p:txBody>
            <a:bodyPr/>
            <a:lstStyle/>
            <a:p>
              <a:endParaRPr lang="en-US"/>
            </a:p>
          </p:txBody>
        </p:sp>
      </p:grpSp>
      <p:pic>
        <p:nvPicPr>
          <p:cNvPr id="7" name="Picture 7"/>
          <p:cNvPicPr>
            <a:picLocks noChangeAspect="1"/>
          </p:cNvPicPr>
          <p:nvPr/>
        </p:nvPicPr>
        <p:blipFill>
          <a:blip r:embed="rId5"/>
          <a:srcRect/>
          <a:stretch>
            <a:fillRect/>
          </a:stretch>
        </p:blipFill>
        <p:spPr>
          <a:xfrm>
            <a:off x="0" y="7402190"/>
            <a:ext cx="4329921" cy="2884810"/>
          </a:xfrm>
          <a:prstGeom prst="rect">
            <a:avLst/>
          </a:prstGeom>
        </p:spPr>
      </p:pic>
      <p:sp>
        <p:nvSpPr>
          <p:cNvPr id="9" name="TextBox 9"/>
          <p:cNvSpPr txBox="1"/>
          <p:nvPr/>
        </p:nvSpPr>
        <p:spPr>
          <a:xfrm rot="-5400000">
            <a:off x="-784234" y="8633961"/>
            <a:ext cx="2280357" cy="421269"/>
          </a:xfrm>
          <a:prstGeom prst="rect">
            <a:avLst/>
          </a:prstGeom>
        </p:spPr>
        <p:txBody>
          <a:bodyPr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0" i="0" u="none" strike="noStrike" kern="1200" cap="none" spc="0" normalizeH="0" baseline="0" noProof="0">
                <a:ln>
                  <a:noFill/>
                </a:ln>
                <a:solidFill>
                  <a:srgbClr val="FBFFFF"/>
                </a:solidFill>
                <a:effectLst/>
                <a:uLnTx/>
                <a:uFillTx/>
                <a:latin typeface="Open Sans"/>
                <a:ea typeface="+mn-ea"/>
                <a:cs typeface="+mn-cs"/>
              </a:rPr>
              <a:t>Leslie Becker</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0" i="0" u="none" strike="noStrike" kern="1200" cap="none" spc="0" normalizeH="0" baseline="0" noProof="0">
                <a:ln>
                  <a:noFill/>
                </a:ln>
                <a:solidFill>
                  <a:srgbClr val="FBFFFF"/>
                </a:solidFill>
                <a:effectLst/>
                <a:uLnTx/>
                <a:uFillTx/>
                <a:latin typeface="Open Sans"/>
                <a:ea typeface="+mn-ea"/>
                <a:cs typeface="+mn-cs"/>
              </a:rPr>
              <a:t>Kidney and Pancreas Recipient</a:t>
            </a:r>
          </a:p>
        </p:txBody>
      </p:sp>
      <p:sp>
        <p:nvSpPr>
          <p:cNvPr id="10" name="TextBox 10"/>
          <p:cNvSpPr txBox="1"/>
          <p:nvPr/>
        </p:nvSpPr>
        <p:spPr>
          <a:xfrm>
            <a:off x="869962" y="764833"/>
            <a:ext cx="3071588" cy="296613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lang="en-US" sz="4200">
                <a:solidFill>
                  <a:srgbClr val="FBFFFF"/>
                </a:solidFill>
                <a:latin typeface="Raleway"/>
              </a:rPr>
              <a:t>How do I become a registered DONOR?</a:t>
            </a:r>
            <a:endParaRPr kumimoji="0" lang="en-US" sz="4200" i="0" u="none" strike="noStrike" kern="1200" cap="none" spc="0" normalizeH="0" baseline="0" noProof="0">
              <a:ln>
                <a:noFill/>
              </a:ln>
              <a:solidFill>
                <a:srgbClr val="FBFFFF"/>
              </a:solidFill>
              <a:effectLst/>
              <a:uLnTx/>
              <a:uFillTx/>
              <a:latin typeface="Raleway"/>
              <a:ea typeface="+mn-ea"/>
              <a:cs typeface="+mn-cs"/>
            </a:endParaRPr>
          </a:p>
        </p:txBody>
      </p:sp>
      <p:pic>
        <p:nvPicPr>
          <p:cNvPr id="14" name="Picture 13">
            <a:extLst>
              <a:ext uri="{FF2B5EF4-FFF2-40B4-BE49-F238E27FC236}">
                <a16:creationId xmlns:a16="http://schemas.microsoft.com/office/drawing/2014/main" id="{03A8FB12-D8D4-44CA-B1CD-757EBD6E17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618" y="837617"/>
            <a:ext cx="10147345" cy="5290771"/>
          </a:xfrm>
          <a:prstGeom prst="rect">
            <a:avLst/>
          </a:prstGeom>
          <a:ln w="3175"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F5C14FA2-5F33-4920-B9B2-2F89685A5A33}"/>
              </a:ext>
            </a:extLst>
          </p:cNvPr>
          <p:cNvPicPr>
            <a:picLocks noChangeAspect="1"/>
          </p:cNvPicPr>
          <p:nvPr/>
        </p:nvPicPr>
        <p:blipFill>
          <a:blip r:embed="rId7"/>
          <a:stretch>
            <a:fillRect/>
          </a:stretch>
        </p:blipFill>
        <p:spPr>
          <a:xfrm>
            <a:off x="5385340" y="6625046"/>
            <a:ext cx="4689144" cy="2967812"/>
          </a:xfrm>
          <a:prstGeom prst="rect">
            <a:avLst/>
          </a:prstGeom>
        </p:spPr>
      </p:pic>
      <p:pic>
        <p:nvPicPr>
          <p:cNvPr id="12" name="Picture 11">
            <a:extLst>
              <a:ext uri="{FF2B5EF4-FFF2-40B4-BE49-F238E27FC236}">
                <a16:creationId xmlns:a16="http://schemas.microsoft.com/office/drawing/2014/main" id="{A58C95E5-199D-4603-BDF9-BF701B98F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1793" y="5767163"/>
            <a:ext cx="3980628" cy="3962615"/>
          </a:xfrm>
          <a:prstGeom prst="rect">
            <a:avLst/>
          </a:prstGeom>
        </p:spPr>
      </p:pic>
      <p:pic>
        <p:nvPicPr>
          <p:cNvPr id="8" name="Picture 10" descr="A picture containing text, posing, screenshot&#10;&#10;Description automatically generated">
            <a:extLst>
              <a:ext uri="{FF2B5EF4-FFF2-40B4-BE49-F238E27FC236}">
                <a16:creationId xmlns:a16="http://schemas.microsoft.com/office/drawing/2014/main" id="{A3BA73B9-F21A-8E13-2B6A-BE9ACEBE17DD}"/>
              </a:ext>
            </a:extLst>
          </p:cNvPr>
          <p:cNvPicPr>
            <a:picLocks noChangeAspect="1"/>
          </p:cNvPicPr>
          <p:nvPr/>
        </p:nvPicPr>
        <p:blipFill>
          <a:blip r:embed="rId9"/>
          <a:stretch>
            <a:fillRect/>
          </a:stretch>
        </p:blipFill>
        <p:spPr>
          <a:xfrm>
            <a:off x="14522460" y="3716721"/>
            <a:ext cx="3510872" cy="6184023"/>
          </a:xfrm>
          <a:prstGeom prst="rect">
            <a:avLst/>
          </a:prstGeom>
        </p:spPr>
      </p:pic>
    </p:spTree>
    <p:custDataLst>
      <p:tags r:id="rId1"/>
    </p:custDataLst>
    <p:extLst>
      <p:ext uri="{BB962C8B-B14F-4D97-AF65-F5344CB8AC3E}">
        <p14:creationId xmlns:p14="http://schemas.microsoft.com/office/powerpoint/2010/main" val="37312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597C"/>
        </a:solidFill>
        <a:effectLst/>
      </p:bgPr>
    </p:bg>
    <p:spTree>
      <p:nvGrpSpPr>
        <p:cNvPr id="1" name=""/>
        <p:cNvGrpSpPr/>
        <p:nvPr/>
      </p:nvGrpSpPr>
      <p:grpSpPr>
        <a:xfrm>
          <a:off x="0" y="0"/>
          <a:ext cx="0" cy="0"/>
          <a:chOff x="0" y="0"/>
          <a:chExt cx="0" cy="0"/>
        </a:xfrm>
      </p:grpSpPr>
      <p:sp>
        <p:nvSpPr>
          <p:cNvPr id="2" name="AutoShape 2"/>
          <p:cNvSpPr/>
          <p:nvPr/>
        </p:nvSpPr>
        <p:spPr>
          <a:xfrm>
            <a:off x="-10756" y="0"/>
            <a:ext cx="4811513" cy="10301469"/>
          </a:xfrm>
          <a:prstGeom prst="rect">
            <a:avLst/>
          </a:prstGeom>
          <a:solidFill>
            <a:srgbClr val="93AC97"/>
          </a:solidFill>
        </p:spPr>
        <p:txBody>
          <a:bodyPr/>
          <a:lstStyle/>
          <a:p>
            <a:endParaRPr lang="en-US"/>
          </a:p>
        </p:txBody>
      </p:sp>
      <p:sp>
        <p:nvSpPr>
          <p:cNvPr id="3" name="AutoShape 3"/>
          <p:cNvSpPr/>
          <p:nvPr/>
        </p:nvSpPr>
        <p:spPr>
          <a:xfrm>
            <a:off x="4329921" y="-110072"/>
            <a:ext cx="481592" cy="10507144"/>
          </a:xfrm>
          <a:prstGeom prst="rect">
            <a:avLst/>
          </a:prstGeom>
          <a:solidFill>
            <a:srgbClr val="BBD9D7">
              <a:alpha val="29803"/>
            </a:srgbClr>
          </a:solidFill>
        </p:spPr>
        <p:txBody>
          <a:bodyPr/>
          <a:lstStyle/>
          <a:p>
            <a:endParaRPr lang="en-US"/>
          </a:p>
        </p:txBody>
      </p:sp>
      <p:pic>
        <p:nvPicPr>
          <p:cNvPr id="4" name="Picture 4"/>
          <p:cNvPicPr>
            <a:picLocks noChangeAspect="1"/>
          </p:cNvPicPr>
          <p:nvPr/>
        </p:nvPicPr>
        <p:blipFill>
          <a:blip r:embed="rId4"/>
          <a:srcRect/>
          <a:stretch>
            <a:fillRect/>
          </a:stretch>
        </p:blipFill>
        <p:spPr>
          <a:xfrm>
            <a:off x="665105" y="4926460"/>
            <a:ext cx="2999711" cy="1664840"/>
          </a:xfrm>
          <a:prstGeom prst="rect">
            <a:avLst/>
          </a:prstGeom>
        </p:spPr>
      </p:pic>
      <p:grpSp>
        <p:nvGrpSpPr>
          <p:cNvPr id="5" name="Group 5"/>
          <p:cNvGrpSpPr/>
          <p:nvPr/>
        </p:nvGrpSpPr>
        <p:grpSpPr>
          <a:xfrm>
            <a:off x="171159" y="3992843"/>
            <a:ext cx="3949503" cy="459876"/>
            <a:chOff x="0" y="0"/>
            <a:chExt cx="4908151" cy="571500"/>
          </a:xfrm>
        </p:grpSpPr>
        <p:sp>
          <p:nvSpPr>
            <p:cNvPr id="6" name="Freeform 6"/>
            <p:cNvSpPr/>
            <p:nvPr/>
          </p:nvSpPr>
          <p:spPr>
            <a:xfrm>
              <a:off x="0" y="255270"/>
              <a:ext cx="4908151" cy="69850"/>
            </a:xfrm>
            <a:custGeom>
              <a:avLst/>
              <a:gdLst/>
              <a:ahLst/>
              <a:cxnLst/>
              <a:rect l="l" t="t" r="r" b="b"/>
              <a:pathLst>
                <a:path w="4908151" h="69850">
                  <a:moveTo>
                    <a:pt x="4617321" y="0"/>
                  </a:moveTo>
                  <a:lnTo>
                    <a:pt x="0" y="0"/>
                  </a:lnTo>
                  <a:lnTo>
                    <a:pt x="0" y="69850"/>
                  </a:lnTo>
                  <a:lnTo>
                    <a:pt x="4908151" y="69850"/>
                  </a:lnTo>
                  <a:lnTo>
                    <a:pt x="4908151" y="0"/>
                  </a:lnTo>
                  <a:close/>
                </a:path>
              </a:pathLst>
            </a:custGeom>
            <a:solidFill>
              <a:srgbClr val="EFF0F2"/>
            </a:solidFill>
          </p:spPr>
          <p:txBody>
            <a:bodyPr/>
            <a:lstStyle/>
            <a:p>
              <a:endParaRPr lang="en-US"/>
            </a:p>
          </p:txBody>
        </p:sp>
      </p:grpSp>
      <p:sp>
        <p:nvSpPr>
          <p:cNvPr id="10" name="TextBox 10"/>
          <p:cNvSpPr txBox="1"/>
          <p:nvPr/>
        </p:nvSpPr>
        <p:spPr>
          <a:xfrm>
            <a:off x="869962" y="764833"/>
            <a:ext cx="3071588" cy="2209516"/>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lang="en-US" sz="4200">
                <a:solidFill>
                  <a:srgbClr val="FBFFFF"/>
                </a:solidFill>
                <a:latin typeface="Raleway"/>
              </a:rPr>
              <a:t>What did you learn today?</a:t>
            </a:r>
            <a:endParaRPr kumimoji="0" lang="en-US" sz="4200" i="0" u="none" strike="noStrike" kern="1200" cap="none" spc="0" normalizeH="0" baseline="0" noProof="0">
              <a:ln>
                <a:noFill/>
              </a:ln>
              <a:solidFill>
                <a:srgbClr val="FBFFFF"/>
              </a:solidFill>
              <a:effectLst/>
              <a:uLnTx/>
              <a:uFillTx/>
              <a:latin typeface="Raleway"/>
              <a:ea typeface="+mn-ea"/>
              <a:cs typeface="+mn-cs"/>
            </a:endParaRPr>
          </a:p>
        </p:txBody>
      </p:sp>
      <p:sp>
        <p:nvSpPr>
          <p:cNvPr id="8" name="Rectangle 7">
            <a:extLst>
              <a:ext uri="{FF2B5EF4-FFF2-40B4-BE49-F238E27FC236}">
                <a16:creationId xmlns:a16="http://schemas.microsoft.com/office/drawing/2014/main" id="{1CD0600E-28F6-4F27-A449-F6C9BE86EAD0}"/>
              </a:ext>
            </a:extLst>
          </p:cNvPr>
          <p:cNvSpPr/>
          <p:nvPr/>
        </p:nvSpPr>
        <p:spPr>
          <a:xfrm>
            <a:off x="5165937" y="1494751"/>
            <a:ext cx="12744376" cy="7540526"/>
          </a:xfrm>
          <a:prstGeom prst="rect">
            <a:avLst/>
          </a:prstGeom>
        </p:spPr>
        <p:txBody>
          <a:bodyPr wrap="square">
            <a:spAutoFit/>
          </a:bodyPr>
          <a:lstStyle/>
          <a:p>
            <a:r>
              <a:rPr lang="en-US" sz="4400" spc="-50">
                <a:solidFill>
                  <a:srgbClr val="FFFFFF"/>
                </a:solidFill>
                <a:latin typeface="Open Sans" panose="020B0604020202020204" charset="0"/>
                <a:ea typeface="Open Sans" panose="020B0604020202020204" charset="0"/>
                <a:cs typeface="Open Sans" panose="020B0604020202020204" charset="0"/>
              </a:rPr>
              <a:t>1. Why is it important to register as a donor?</a:t>
            </a:r>
            <a:br>
              <a:rPr lang="en-US" sz="4400" spc="-50">
                <a:solidFill>
                  <a:srgbClr val="FFFFFF"/>
                </a:solidFill>
                <a:latin typeface="Open Sans" panose="020B0604020202020204" charset="0"/>
                <a:ea typeface="Open Sans" panose="020B0604020202020204" charset="0"/>
                <a:cs typeface="Open Sans" panose="020B0604020202020204" charset="0"/>
              </a:rPr>
            </a:br>
            <a:br>
              <a:rPr lang="en-US" sz="4400" spc="-50">
                <a:solidFill>
                  <a:srgbClr val="FFFFFF"/>
                </a:solidFill>
                <a:latin typeface="Open Sans" panose="020B0604020202020204" charset="0"/>
                <a:ea typeface="Open Sans" panose="020B0604020202020204" charset="0"/>
                <a:cs typeface="Open Sans" panose="020B0604020202020204" charset="0"/>
              </a:rPr>
            </a:br>
            <a:r>
              <a:rPr lang="en-US" sz="4400" spc="-50">
                <a:solidFill>
                  <a:srgbClr val="FFFFFF"/>
                </a:solidFill>
                <a:latin typeface="Open Sans" panose="020B0604020202020204" charset="0"/>
                <a:ea typeface="Open Sans" panose="020B0604020202020204" charset="0"/>
                <a:cs typeface="Open Sans" panose="020B0604020202020204" charset="0"/>
              </a:rPr>
              <a:t>2. How many people in Iowa are currently waiting for an organ transplant?</a:t>
            </a:r>
            <a:br>
              <a:rPr lang="en-US" sz="4400" spc="-50">
                <a:solidFill>
                  <a:srgbClr val="FFFFFF"/>
                </a:solidFill>
                <a:latin typeface="Open Sans" panose="020B0604020202020204" charset="0"/>
                <a:ea typeface="Open Sans" panose="020B0604020202020204" charset="0"/>
                <a:cs typeface="Open Sans" panose="020B0604020202020204" charset="0"/>
              </a:rPr>
            </a:br>
            <a:br>
              <a:rPr lang="en-US" sz="4400" spc="-50">
                <a:solidFill>
                  <a:srgbClr val="FFFFFF"/>
                </a:solidFill>
                <a:latin typeface="Open Sans" panose="020B0604020202020204" charset="0"/>
                <a:ea typeface="Open Sans" panose="020B0604020202020204" charset="0"/>
                <a:cs typeface="Open Sans" panose="020B0604020202020204" charset="0"/>
              </a:rPr>
            </a:br>
            <a:r>
              <a:rPr lang="en-US" sz="4400" spc="-50">
                <a:solidFill>
                  <a:srgbClr val="FFFFFF"/>
                </a:solidFill>
                <a:latin typeface="Open Sans" panose="020B0604020202020204" charset="0"/>
                <a:ea typeface="Open Sans" panose="020B0604020202020204" charset="0"/>
                <a:cs typeface="Open Sans" panose="020B0604020202020204" charset="0"/>
              </a:rPr>
              <a:t>3. Name 3 organs that can be donated.</a:t>
            </a:r>
            <a:br>
              <a:rPr lang="en-US" sz="4400" spc="-50">
                <a:solidFill>
                  <a:srgbClr val="FFFFFF"/>
                </a:solidFill>
                <a:latin typeface="Open Sans" panose="020B0604020202020204" charset="0"/>
                <a:ea typeface="Open Sans" panose="020B0604020202020204" charset="0"/>
                <a:cs typeface="Open Sans" panose="020B0604020202020204" charset="0"/>
              </a:rPr>
            </a:br>
            <a:br>
              <a:rPr lang="en-US" sz="4400" spc="-50">
                <a:solidFill>
                  <a:srgbClr val="FFFFFF"/>
                </a:solidFill>
                <a:latin typeface="Open Sans" panose="020B0604020202020204" charset="0"/>
                <a:ea typeface="Open Sans" panose="020B0604020202020204" charset="0"/>
                <a:cs typeface="Open Sans" panose="020B0604020202020204" charset="0"/>
              </a:rPr>
            </a:br>
            <a:r>
              <a:rPr lang="en-US" sz="4400" spc="-50">
                <a:solidFill>
                  <a:srgbClr val="FFFFFF"/>
                </a:solidFill>
                <a:latin typeface="Open Sans" panose="020B0604020202020204" charset="0"/>
                <a:ea typeface="Open Sans" panose="020B0604020202020204" charset="0"/>
                <a:cs typeface="Open Sans" panose="020B0604020202020204" charset="0"/>
              </a:rPr>
              <a:t>4. Name 3 tissues that can be donated.</a:t>
            </a:r>
            <a:br>
              <a:rPr lang="en-US" sz="4400" spc="-50">
                <a:solidFill>
                  <a:srgbClr val="FFFFFF"/>
                </a:solidFill>
                <a:latin typeface="Open Sans" panose="020B0604020202020204" charset="0"/>
                <a:ea typeface="Open Sans" panose="020B0604020202020204" charset="0"/>
                <a:cs typeface="Open Sans" panose="020B0604020202020204" charset="0"/>
              </a:rPr>
            </a:br>
            <a:br>
              <a:rPr lang="en-US" sz="4400" spc="-50">
                <a:solidFill>
                  <a:srgbClr val="FFFFFF"/>
                </a:solidFill>
                <a:latin typeface="Open Sans" panose="020B0604020202020204" charset="0"/>
                <a:ea typeface="Open Sans" panose="020B0604020202020204" charset="0"/>
                <a:cs typeface="Open Sans" panose="020B0604020202020204" charset="0"/>
              </a:rPr>
            </a:br>
            <a:r>
              <a:rPr lang="en-US" sz="4400" spc="-50">
                <a:solidFill>
                  <a:srgbClr val="FFFFFF"/>
                </a:solidFill>
                <a:latin typeface="Open Sans" panose="020B0604020202020204" charset="0"/>
                <a:ea typeface="Open Sans" panose="020B0604020202020204" charset="0"/>
                <a:cs typeface="Open Sans" panose="020B0604020202020204" charset="0"/>
              </a:rPr>
              <a:t>5. Name 2 ways you can register to become a donor.</a:t>
            </a:r>
            <a:endParaRPr lang="en-US" sz="4400">
              <a:latin typeface="Open Sans" panose="020B0604020202020204" charset="0"/>
              <a:ea typeface="Open Sans" panose="020B0604020202020204" charset="0"/>
              <a:cs typeface="Open Sans" panose="020B0604020202020204" charset="0"/>
            </a:endParaRPr>
          </a:p>
        </p:txBody>
      </p:sp>
      <p:pic>
        <p:nvPicPr>
          <p:cNvPr id="16" name="Picture 7">
            <a:extLst>
              <a:ext uri="{FF2B5EF4-FFF2-40B4-BE49-F238E27FC236}">
                <a16:creationId xmlns:a16="http://schemas.microsoft.com/office/drawing/2014/main" id="{E8721950-4732-4FFA-9E8F-054C5DBC499B}"/>
              </a:ext>
            </a:extLst>
          </p:cNvPr>
          <p:cNvPicPr>
            <a:picLocks noChangeAspect="1"/>
          </p:cNvPicPr>
          <p:nvPr/>
        </p:nvPicPr>
        <p:blipFill>
          <a:blip r:embed="rId5"/>
          <a:srcRect/>
          <a:stretch>
            <a:fillRect/>
          </a:stretch>
        </p:blipFill>
        <p:spPr>
          <a:xfrm>
            <a:off x="-72919" y="7399394"/>
            <a:ext cx="4399559" cy="2925706"/>
          </a:xfrm>
          <a:prstGeom prst="rect">
            <a:avLst/>
          </a:prstGeom>
        </p:spPr>
      </p:pic>
      <p:sp>
        <p:nvSpPr>
          <p:cNvPr id="17" name="TextBox 9">
            <a:extLst>
              <a:ext uri="{FF2B5EF4-FFF2-40B4-BE49-F238E27FC236}">
                <a16:creationId xmlns:a16="http://schemas.microsoft.com/office/drawing/2014/main" id="{A565E4F6-2F2B-4FA4-9784-BB6166B66297}"/>
              </a:ext>
            </a:extLst>
          </p:cNvPr>
          <p:cNvSpPr txBox="1"/>
          <p:nvPr/>
        </p:nvSpPr>
        <p:spPr>
          <a:xfrm>
            <a:off x="3411784" y="9840883"/>
            <a:ext cx="813507" cy="421269"/>
          </a:xfrm>
          <a:prstGeom prst="rect">
            <a:avLst/>
          </a:prstGeom>
        </p:spPr>
        <p:txBody>
          <a:bodyPr wrap="square" lIns="0" tIns="0" rIns="0" bIns="0" rtlCol="0" anchor="t">
            <a:spAutoFit/>
          </a:bodyPr>
          <a:lstStyle/>
          <a:p>
            <a:pPr>
              <a:lnSpc>
                <a:spcPts val="1679"/>
              </a:lnSpc>
              <a:spcBef>
                <a:spcPct val="0"/>
              </a:spcBef>
            </a:pPr>
            <a:r>
              <a:rPr lang="en-US" sz="1200" b="1" i="0">
                <a:latin typeface="Open Sans"/>
              </a:rPr>
              <a:t>Joey Gase</a:t>
            </a:r>
          </a:p>
          <a:p>
            <a:pPr>
              <a:lnSpc>
                <a:spcPts val="1679"/>
              </a:lnSpc>
              <a:spcBef>
                <a:spcPct val="0"/>
              </a:spcBef>
            </a:pPr>
            <a:r>
              <a:rPr lang="en-US" sz="1200" b="1" i="0">
                <a:latin typeface="Open Sans"/>
              </a:rPr>
              <a:t>Donor Son</a:t>
            </a:r>
          </a:p>
        </p:txBody>
      </p:sp>
    </p:spTree>
    <p:custDataLst>
      <p:tags r:id="rId1"/>
    </p:custDataLst>
    <p:extLst>
      <p:ext uri="{BB962C8B-B14F-4D97-AF65-F5344CB8AC3E}">
        <p14:creationId xmlns:p14="http://schemas.microsoft.com/office/powerpoint/2010/main" val="415855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34">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4" name="Rectangle 13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38">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97A8752-8949-4D72-A10A-E1068F2154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83" r="18765"/>
          <a:stretch/>
        </p:blipFill>
        <p:spPr bwMode="auto">
          <a:xfrm>
            <a:off x="24" y="10"/>
            <a:ext cx="11335333"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40">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0229" y="0"/>
            <a:ext cx="6877101"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514E82-E3C4-4D63-9EAA-8DAC872ED838}"/>
              </a:ext>
            </a:extLst>
          </p:cNvPr>
          <p:cNvSpPr>
            <a:spLocks noGrp="1"/>
          </p:cNvSpPr>
          <p:nvPr>
            <p:ph type="title"/>
          </p:nvPr>
        </p:nvSpPr>
        <p:spPr>
          <a:xfrm>
            <a:off x="12059413" y="960121"/>
            <a:ext cx="5751575" cy="2376582"/>
          </a:xfrm>
        </p:spPr>
        <p:txBody>
          <a:bodyPr vert="horz" lIns="91440" tIns="45720" rIns="91440" bIns="45720" rtlCol="0" anchor="b">
            <a:normAutofit fontScale="90000"/>
          </a:bodyPr>
          <a:lstStyle/>
          <a:p>
            <a:pPr algn="ctr" defTabSz="914400"/>
            <a:r>
              <a:rPr lang="en-US" sz="6600" spc="-50">
                <a:solidFill>
                  <a:srgbClr val="FFFFFF"/>
                </a:solidFill>
                <a:latin typeface="Raleway" panose="020B0604020202020204" charset="0"/>
              </a:rPr>
              <a:t>What can you do today?</a:t>
            </a:r>
            <a:br>
              <a:rPr lang="en-US" sz="6600" spc="-50">
                <a:solidFill>
                  <a:srgbClr val="FFFFFF"/>
                </a:solidFill>
                <a:latin typeface="Raleway" panose="020B0604020202020204" charset="0"/>
              </a:rPr>
            </a:br>
            <a:endParaRPr lang="en-US" sz="6600" spc="-50">
              <a:solidFill>
                <a:srgbClr val="FFFFFF"/>
              </a:solidFill>
            </a:endParaRPr>
          </a:p>
        </p:txBody>
      </p:sp>
      <p:sp>
        <p:nvSpPr>
          <p:cNvPr id="1037" name="Rectangle 142">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35359"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37470D6-0F80-49BB-AD2B-D9EC0D91BA97}"/>
              </a:ext>
            </a:extLst>
          </p:cNvPr>
          <p:cNvSpPr txBox="1"/>
          <p:nvPr/>
        </p:nvSpPr>
        <p:spPr>
          <a:xfrm>
            <a:off x="11940776" y="3010351"/>
            <a:ext cx="5988846" cy="5293757"/>
          </a:xfrm>
          <a:prstGeom prst="rect">
            <a:avLst/>
          </a:prstGeom>
          <a:noFill/>
        </p:spPr>
        <p:txBody>
          <a:bodyPr wrap="square" rtlCol="0">
            <a:spAutoFit/>
          </a:bodyPr>
          <a:lstStyle/>
          <a:p>
            <a:pPr marL="571500" indent="-571500">
              <a:buFont typeface="Arial" panose="020B0604020202020204" pitchFamily="34" charset="0"/>
              <a:buChar char="•"/>
            </a:pPr>
            <a:r>
              <a:rPr lang="en-US" sz="4000">
                <a:solidFill>
                  <a:schemeClr val="bg1"/>
                </a:solidFill>
                <a:latin typeface="Open Sans" panose="020B0604020202020204" charset="0"/>
                <a:ea typeface="Open Sans" panose="020B0604020202020204" charset="0"/>
                <a:cs typeface="Open Sans" panose="020B0604020202020204" charset="0"/>
              </a:rPr>
              <a:t>Mark Yes! Register as a donor.</a:t>
            </a:r>
          </a:p>
          <a:p>
            <a:endParaRPr lang="en-US" sz="4000">
              <a:solidFill>
                <a:schemeClr val="bg1"/>
              </a:solidFill>
              <a:latin typeface="Open Sans" panose="020B0604020202020204" charset="0"/>
              <a:ea typeface="Open Sans" panose="020B0604020202020204" charset="0"/>
              <a:cs typeface="Open Sans" panose="020B0604020202020204" charset="0"/>
            </a:endParaRPr>
          </a:p>
          <a:p>
            <a:pPr marL="571500" indent="-571500">
              <a:buFont typeface="Arial" panose="020B0604020202020204" pitchFamily="34" charset="0"/>
              <a:buChar char="•"/>
            </a:pPr>
            <a:r>
              <a:rPr lang="en-US" sz="4000">
                <a:solidFill>
                  <a:schemeClr val="bg1"/>
                </a:solidFill>
                <a:latin typeface="Open Sans" panose="020B0604020202020204" charset="0"/>
                <a:ea typeface="Open Sans" panose="020B0604020202020204" charset="0"/>
                <a:cs typeface="Open Sans" panose="020B0604020202020204" charset="0"/>
              </a:rPr>
              <a:t>Talk to your family about your decision.</a:t>
            </a:r>
          </a:p>
          <a:p>
            <a:pPr marL="571500" indent="-571500">
              <a:buFont typeface="Arial" panose="020B0604020202020204" pitchFamily="34" charset="0"/>
              <a:buChar char="•"/>
            </a:pPr>
            <a:endParaRPr lang="en-US" sz="4000">
              <a:solidFill>
                <a:schemeClr val="bg1"/>
              </a:solidFill>
              <a:latin typeface="Open Sans" panose="020B0604020202020204" charset="0"/>
              <a:ea typeface="Open Sans" panose="020B0604020202020204" charset="0"/>
              <a:cs typeface="Open Sans" panose="020B0604020202020204" charset="0"/>
            </a:endParaRPr>
          </a:p>
          <a:p>
            <a:pPr marL="571500" indent="-571500">
              <a:buFont typeface="Arial" panose="020B0604020202020204" pitchFamily="34" charset="0"/>
              <a:buChar char="•"/>
            </a:pPr>
            <a:r>
              <a:rPr lang="en-US" sz="4000">
                <a:solidFill>
                  <a:schemeClr val="bg1"/>
                </a:solidFill>
                <a:latin typeface="Open Sans" panose="020B0604020202020204" charset="0"/>
                <a:ea typeface="Open Sans" panose="020B0604020202020204" charset="0"/>
                <a:cs typeface="Open Sans" panose="020B0604020202020204" charset="0"/>
              </a:rPr>
              <a:t>Get involved! Volunteer with IDN.</a:t>
            </a:r>
          </a:p>
          <a:p>
            <a:endParaRPr lang="en-US"/>
          </a:p>
        </p:txBody>
      </p:sp>
      <p:pic>
        <p:nvPicPr>
          <p:cNvPr id="10" name="Picture 4">
            <a:extLst>
              <a:ext uri="{FF2B5EF4-FFF2-40B4-BE49-F238E27FC236}">
                <a16:creationId xmlns:a16="http://schemas.microsoft.com/office/drawing/2014/main" id="{E64887D4-85A7-4405-965C-0C467B90B62A}"/>
              </a:ext>
            </a:extLst>
          </p:cNvPr>
          <p:cNvPicPr>
            <a:picLocks noChangeAspect="1"/>
          </p:cNvPicPr>
          <p:nvPr/>
        </p:nvPicPr>
        <p:blipFill>
          <a:blip r:embed="rId5"/>
          <a:srcRect/>
          <a:stretch>
            <a:fillRect/>
          </a:stretch>
        </p:blipFill>
        <p:spPr>
          <a:xfrm>
            <a:off x="13435344" y="8304108"/>
            <a:ext cx="2999711" cy="1664840"/>
          </a:xfrm>
          <a:prstGeom prst="rect">
            <a:avLst/>
          </a:prstGeom>
        </p:spPr>
      </p:pic>
    </p:spTree>
    <p:custDataLst>
      <p:tags r:id="rId1"/>
    </p:custDataLst>
    <p:extLst>
      <p:ext uri="{BB962C8B-B14F-4D97-AF65-F5344CB8AC3E}">
        <p14:creationId xmlns:p14="http://schemas.microsoft.com/office/powerpoint/2010/main" val="185549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60" y="7429500"/>
            <a:ext cx="1828342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0"/>
            <a:ext cx="18283428" cy="7455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32CD09DA-0EC5-41E6-AD08-FA6505D27DA4}"/>
              </a:ext>
            </a:extLst>
          </p:cNvPr>
          <p:cNvSpPr>
            <a:spLocks noGrp="1"/>
          </p:cNvSpPr>
          <p:nvPr>
            <p:ph type="subTitle" idx="1"/>
          </p:nvPr>
        </p:nvSpPr>
        <p:spPr>
          <a:xfrm>
            <a:off x="4572" y="8252460"/>
            <a:ext cx="18283428" cy="1485900"/>
          </a:xfrm>
        </p:spPr>
        <p:txBody>
          <a:bodyPr vert="horz" lIns="91440" tIns="45720" rIns="91440" bIns="45720" rtlCol="0" anchor="t">
            <a:normAutofit/>
          </a:bodyPr>
          <a:lstStyle/>
          <a:p>
            <a:pPr algn="ctr"/>
            <a:r>
              <a:rPr lang="en-US" sz="7200" dirty="0">
                <a:solidFill>
                  <a:schemeClr val="tx1"/>
                </a:solidFill>
                <a:latin typeface="Raleway"/>
              </a:rPr>
              <a:t>IOWA DONOR NETWORK</a:t>
            </a:r>
          </a:p>
        </p:txBody>
      </p:sp>
      <p:pic>
        <p:nvPicPr>
          <p:cNvPr id="9" name="Picture 8">
            <a:extLst>
              <a:ext uri="{FF2B5EF4-FFF2-40B4-BE49-F238E27FC236}">
                <a16:creationId xmlns:a16="http://schemas.microsoft.com/office/drawing/2014/main" id="{4044F794-5FEC-4FF9-9CEF-CB66F1EB1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53" y="3217853"/>
            <a:ext cx="4258331" cy="3414463"/>
          </a:xfrm>
          <a:prstGeom prst="rect">
            <a:avLst/>
          </a:prstGeom>
        </p:spPr>
      </p:pic>
      <p:pic>
        <p:nvPicPr>
          <p:cNvPr id="11" name="Picture 4">
            <a:extLst>
              <a:ext uri="{FF2B5EF4-FFF2-40B4-BE49-F238E27FC236}">
                <a16:creationId xmlns:a16="http://schemas.microsoft.com/office/drawing/2014/main" id="{5105B5E2-3C38-444E-A666-5BB1976793C2}"/>
              </a:ext>
            </a:extLst>
          </p:cNvPr>
          <p:cNvPicPr>
            <a:picLocks noChangeAspect="1"/>
          </p:cNvPicPr>
          <p:nvPr/>
        </p:nvPicPr>
        <p:blipFill>
          <a:blip r:embed="rId5"/>
          <a:srcRect/>
          <a:stretch>
            <a:fillRect/>
          </a:stretch>
        </p:blipFill>
        <p:spPr>
          <a:xfrm>
            <a:off x="1166868" y="1006378"/>
            <a:ext cx="2999711" cy="1664840"/>
          </a:xfrm>
          <a:prstGeom prst="rect">
            <a:avLst/>
          </a:prstGeom>
        </p:spPr>
      </p:pic>
      <p:sp>
        <p:nvSpPr>
          <p:cNvPr id="13" name="TextBox 9">
            <a:extLst>
              <a:ext uri="{FF2B5EF4-FFF2-40B4-BE49-F238E27FC236}">
                <a16:creationId xmlns:a16="http://schemas.microsoft.com/office/drawing/2014/main" id="{42844E57-9D73-4FAF-8D0F-F34659CEADEE}"/>
              </a:ext>
            </a:extLst>
          </p:cNvPr>
          <p:cNvSpPr txBox="1"/>
          <p:nvPr/>
        </p:nvSpPr>
        <p:spPr>
          <a:xfrm>
            <a:off x="714842" y="5795383"/>
            <a:ext cx="1951882" cy="421269"/>
          </a:xfrm>
          <a:prstGeom prst="rect">
            <a:avLst/>
          </a:prstGeom>
        </p:spPr>
        <p:txBody>
          <a:bodyPr wrap="square"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a:ea typeface="+mn-ea"/>
                <a:cs typeface="+mn-cs"/>
              </a:rPr>
              <a:t>IDN Staff</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a:ea typeface="+mn-ea"/>
                <a:cs typeface="+mn-cs"/>
              </a:rPr>
              <a:t>Donate Life Month 2019</a:t>
            </a:r>
          </a:p>
        </p:txBody>
      </p:sp>
      <p:sp>
        <p:nvSpPr>
          <p:cNvPr id="6" name="Rectangle 5">
            <a:extLst>
              <a:ext uri="{FF2B5EF4-FFF2-40B4-BE49-F238E27FC236}">
                <a16:creationId xmlns:a16="http://schemas.microsoft.com/office/drawing/2014/main" id="{5EB53161-D0C1-4D2B-9E61-209A4C2AF541}"/>
              </a:ext>
            </a:extLst>
          </p:cNvPr>
          <p:cNvSpPr/>
          <p:nvPr/>
        </p:nvSpPr>
        <p:spPr>
          <a:xfrm>
            <a:off x="5638800" y="732042"/>
            <a:ext cx="11703962" cy="598785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Mission: Working Together to Transform Lives Through Organ and Tissue Donation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Oversee the donation process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Partner with many organizations to help save and heal lives through donation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Provide education to help Iowans become registered donors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40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Support and honor donors and their families</a:t>
            </a:r>
          </a:p>
        </p:txBody>
      </p:sp>
    </p:spTree>
    <p:custDataLst>
      <p:tags r:id="rId1"/>
    </p:custDataLst>
    <p:extLst>
      <p:ext uri="{BB962C8B-B14F-4D97-AF65-F5344CB8AC3E}">
        <p14:creationId xmlns:p14="http://schemas.microsoft.com/office/powerpoint/2010/main" val="207170181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AF3C657C-CCAF-4605-801D-CCCC1052F7CA}"/>
              </a:ext>
            </a:extLst>
          </p:cNvPr>
          <p:cNvSpPr/>
          <p:nvPr/>
        </p:nvSpPr>
        <p:spPr>
          <a:xfrm>
            <a:off x="-76202" y="-38100"/>
            <a:ext cx="18364201" cy="10351385"/>
          </a:xfrm>
          <a:prstGeom prst="rect">
            <a:avLst/>
          </a:prstGeom>
          <a:solidFill>
            <a:srgbClr val="4C597C"/>
          </a:solidFill>
        </p:spPr>
        <p:txBody>
          <a:bodyPr/>
          <a:lstStyle/>
          <a:p>
            <a:endParaRPr lang="en-US"/>
          </a:p>
        </p:txBody>
      </p:sp>
      <p:pic>
        <p:nvPicPr>
          <p:cNvPr id="5" name="Picture 5"/>
          <p:cNvPicPr>
            <a:picLocks noChangeAspect="1"/>
          </p:cNvPicPr>
          <p:nvPr/>
        </p:nvPicPr>
        <p:blipFill>
          <a:blip r:embed="rId4"/>
          <a:srcRect/>
          <a:stretch>
            <a:fillRect/>
          </a:stretch>
        </p:blipFill>
        <p:spPr>
          <a:xfrm>
            <a:off x="7302924" y="7810500"/>
            <a:ext cx="3682151" cy="2043594"/>
          </a:xfrm>
          <a:prstGeom prst="rect">
            <a:avLst/>
          </a:prstGeom>
        </p:spPr>
      </p:pic>
      <p:sp>
        <p:nvSpPr>
          <p:cNvPr id="13" name="Content Placeholder 2">
            <a:extLst>
              <a:ext uri="{FF2B5EF4-FFF2-40B4-BE49-F238E27FC236}">
                <a16:creationId xmlns:a16="http://schemas.microsoft.com/office/drawing/2014/main" id="{F9AB11FE-272A-49D3-A2CA-A3A24C0C2B07}"/>
              </a:ext>
            </a:extLst>
          </p:cNvPr>
          <p:cNvSpPr txBox="1">
            <a:spLocks/>
          </p:cNvSpPr>
          <p:nvPr/>
        </p:nvSpPr>
        <p:spPr>
          <a:xfrm>
            <a:off x="990600" y="1181100"/>
            <a:ext cx="15895320" cy="41424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a:solidFill>
                <a:schemeClr val="bg1"/>
              </a:solidFill>
            </a:endParaRPr>
          </a:p>
        </p:txBody>
      </p:sp>
      <p:sp>
        <p:nvSpPr>
          <p:cNvPr id="2" name="TextBox 1">
            <a:extLst>
              <a:ext uri="{FF2B5EF4-FFF2-40B4-BE49-F238E27FC236}">
                <a16:creationId xmlns:a16="http://schemas.microsoft.com/office/drawing/2014/main" id="{83D9FB21-D02D-4D3F-AE6F-CEDDE8F55D03}"/>
              </a:ext>
            </a:extLst>
          </p:cNvPr>
          <p:cNvSpPr txBox="1"/>
          <p:nvPr/>
        </p:nvSpPr>
        <p:spPr>
          <a:xfrm>
            <a:off x="-76202" y="2247900"/>
            <a:ext cx="18364202" cy="5016758"/>
          </a:xfrm>
          <a:prstGeom prst="rect">
            <a:avLst/>
          </a:prstGeom>
          <a:noFill/>
        </p:spPr>
        <p:txBody>
          <a:bodyPr wrap="square" rtlCol="0">
            <a:spAutoFit/>
          </a:bodyPr>
          <a:lstStyle/>
          <a:p>
            <a:pPr algn="ctr"/>
            <a:r>
              <a:rPr lang="en-US" sz="8000">
                <a:solidFill>
                  <a:schemeClr val="bg1"/>
                </a:solidFill>
                <a:latin typeface="Raleway" panose="020B0604020202020204" charset="0"/>
              </a:rPr>
              <a:t>Questions?</a:t>
            </a:r>
          </a:p>
          <a:p>
            <a:pPr algn="ctr"/>
            <a:endParaRPr lang="en-US" sz="6000">
              <a:solidFill>
                <a:schemeClr val="bg1"/>
              </a:solidFill>
              <a:latin typeface="Raleway" panose="020B0604020202020204" charset="0"/>
            </a:endParaRPr>
          </a:p>
          <a:p>
            <a:pPr algn="ctr"/>
            <a:endParaRPr lang="en-US" sz="6000">
              <a:solidFill>
                <a:schemeClr val="bg1"/>
              </a:solidFill>
              <a:latin typeface="Raleway" panose="020B0604020202020204" charset="0"/>
            </a:endParaRPr>
          </a:p>
          <a:p>
            <a:pPr algn="ctr"/>
            <a:r>
              <a:rPr lang="en-US" sz="6000">
                <a:solidFill>
                  <a:schemeClr val="bg1"/>
                </a:solidFill>
                <a:latin typeface="Raleway" panose="020B0604020202020204" charset="0"/>
              </a:rPr>
              <a:t>www.IowaDonorNetwork.org</a:t>
            </a:r>
          </a:p>
          <a:p>
            <a:pPr algn="ctr"/>
            <a:endParaRPr lang="en-US" sz="6000">
              <a:solidFill>
                <a:schemeClr val="bg1"/>
              </a:solidFill>
              <a:latin typeface="Raleway" panose="020B0604020202020204" charset="0"/>
            </a:endParaRPr>
          </a:p>
        </p:txBody>
      </p:sp>
    </p:spTree>
    <p:custDataLst>
      <p:tags r:id="rId1"/>
    </p:custDataLst>
    <p:extLst>
      <p:ext uri="{BB962C8B-B14F-4D97-AF65-F5344CB8AC3E}">
        <p14:creationId xmlns:p14="http://schemas.microsoft.com/office/powerpoint/2010/main" val="51721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60" y="7429500"/>
            <a:ext cx="1828342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7A9EDCD0-F917-49EB-9587-3603F395219C}"/>
              </a:ext>
            </a:extLst>
          </p:cNvPr>
          <p:cNvSpPr>
            <a:spLocks noGrp="1"/>
          </p:cNvSpPr>
          <p:nvPr>
            <p:ph type="subTitle" idx="1"/>
          </p:nvPr>
        </p:nvSpPr>
        <p:spPr>
          <a:xfrm>
            <a:off x="3126460" y="7983886"/>
            <a:ext cx="15159228" cy="1714500"/>
          </a:xfrm>
        </p:spPr>
        <p:txBody>
          <a:bodyPr>
            <a:noAutofit/>
          </a:bodyPr>
          <a:lstStyle/>
          <a:p>
            <a:pPr algn="ctr"/>
            <a:r>
              <a:rPr lang="en-US" sz="7200">
                <a:solidFill>
                  <a:srgbClr val="FFFFFF"/>
                </a:solidFill>
                <a:latin typeface="Raleway" panose="020B0604020202020204" charset="0"/>
              </a:rPr>
              <a:t>Iowa Donor Network Partners</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0" y="7359264"/>
            <a:ext cx="1828342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picture containing food&#10;&#10;Description automatically generated">
            <a:extLst>
              <a:ext uri="{FF2B5EF4-FFF2-40B4-BE49-F238E27FC236}">
                <a16:creationId xmlns:a16="http://schemas.microsoft.com/office/drawing/2014/main" id="{AE192430-578E-4E79-844B-2E85F3681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924" y="480999"/>
            <a:ext cx="6334882" cy="182313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5F3207C-F272-4286-B0EC-6322041FA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1035" y="1157975"/>
            <a:ext cx="5450413" cy="2180165"/>
          </a:xfrm>
          <a:prstGeom prst="rect">
            <a:avLst/>
          </a:prstGeom>
        </p:spPr>
      </p:pic>
      <p:pic>
        <p:nvPicPr>
          <p:cNvPr id="1028" name="Picture 4" descr="Mercy Medical Center - Des Moines | LinkedIn">
            <a:extLst>
              <a:ext uri="{FF2B5EF4-FFF2-40B4-BE49-F238E27FC236}">
                <a16:creationId xmlns:a16="http://schemas.microsoft.com/office/drawing/2014/main" id="{1C2237A8-F397-425C-B37E-E52BC955A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9959" y="771926"/>
            <a:ext cx="2952264" cy="2952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ty-Point-logo-1 - R&amp;R Realty Group">
            <a:extLst>
              <a:ext uri="{FF2B5EF4-FFF2-40B4-BE49-F238E27FC236}">
                <a16:creationId xmlns:a16="http://schemas.microsoft.com/office/drawing/2014/main" id="{09BD51C7-AEDC-4E3D-810B-BEDD20B9C5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620" y="2378334"/>
            <a:ext cx="7446005" cy="197913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Emergency Medicine Ultrasound Workshop | DMU CME">
            <a:extLst>
              <a:ext uri="{FF2B5EF4-FFF2-40B4-BE49-F238E27FC236}">
                <a16:creationId xmlns:a16="http://schemas.microsoft.com/office/drawing/2014/main" id="{2B567A44-8717-4711-AC8A-25A5A640ED3A}"/>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EMS Star of Life">
            <a:extLst>
              <a:ext uri="{FF2B5EF4-FFF2-40B4-BE49-F238E27FC236}">
                <a16:creationId xmlns:a16="http://schemas.microsoft.com/office/drawing/2014/main" id="{7C93C46B-0CB2-4648-A0BC-0A59CE3420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9301" y="4458830"/>
            <a:ext cx="231457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owa Office of the State Medical Examiner">
            <a:extLst>
              <a:ext uri="{FF2B5EF4-FFF2-40B4-BE49-F238E27FC236}">
                <a16:creationId xmlns:a16="http://schemas.microsoft.com/office/drawing/2014/main" id="{1E704BA1-47B5-43A2-BD2D-23F1B81998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422" y="4689852"/>
            <a:ext cx="3494402" cy="22888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logo&#10;&#10;Description automatically generated">
            <a:extLst>
              <a:ext uri="{FF2B5EF4-FFF2-40B4-BE49-F238E27FC236}">
                <a16:creationId xmlns:a16="http://schemas.microsoft.com/office/drawing/2014/main" id="{9C3EF7BE-D5D6-460E-9E23-D726A81C2DA6}"/>
              </a:ext>
            </a:extLst>
          </p:cNvPr>
          <p:cNvPicPr>
            <a:picLocks noChangeAspect="1"/>
          </p:cNvPicPr>
          <p:nvPr/>
        </p:nvPicPr>
        <p:blipFill rotWithShape="1">
          <a:blip r:embed="rId10">
            <a:extLst>
              <a:ext uri="{28A0092B-C50C-407E-A947-70E740481C1C}">
                <a14:useLocalDpi xmlns:a14="http://schemas.microsoft.com/office/drawing/2010/main" val="0"/>
              </a:ext>
            </a:extLst>
          </a:blip>
          <a:srcRect l="1" t="24257" r="-10477" b="28006"/>
          <a:stretch/>
        </p:blipFill>
        <p:spPr>
          <a:xfrm>
            <a:off x="10486791" y="4091361"/>
            <a:ext cx="6613078" cy="2857500"/>
          </a:xfrm>
          <a:prstGeom prst="rect">
            <a:avLst/>
          </a:prstGeom>
        </p:spPr>
      </p:pic>
      <p:pic>
        <p:nvPicPr>
          <p:cNvPr id="15" name="Picture 4">
            <a:extLst>
              <a:ext uri="{FF2B5EF4-FFF2-40B4-BE49-F238E27FC236}">
                <a16:creationId xmlns:a16="http://schemas.microsoft.com/office/drawing/2014/main" id="{367E7840-4306-48E6-AEBF-BFE137E7A860}"/>
              </a:ext>
            </a:extLst>
          </p:cNvPr>
          <p:cNvPicPr>
            <a:picLocks noChangeAspect="1"/>
          </p:cNvPicPr>
          <p:nvPr/>
        </p:nvPicPr>
        <p:blipFill>
          <a:blip r:embed="rId11"/>
          <a:srcRect/>
          <a:stretch>
            <a:fillRect/>
          </a:stretch>
        </p:blipFill>
        <p:spPr>
          <a:xfrm>
            <a:off x="529365" y="7870649"/>
            <a:ext cx="3370113" cy="1870413"/>
          </a:xfrm>
          <a:prstGeom prst="rect">
            <a:avLst/>
          </a:prstGeom>
        </p:spPr>
      </p:pic>
    </p:spTree>
    <p:custDataLst>
      <p:tags r:id="rId1"/>
    </p:custDataLst>
    <p:extLst>
      <p:ext uri="{BB962C8B-B14F-4D97-AF65-F5344CB8AC3E}">
        <p14:creationId xmlns:p14="http://schemas.microsoft.com/office/powerpoint/2010/main" val="24143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64200" cy="10287000"/>
            <a:chOff x="0" y="0"/>
            <a:chExt cx="4582682" cy="2183279"/>
          </a:xfrm>
        </p:grpSpPr>
        <p:sp>
          <p:nvSpPr>
            <p:cNvPr id="3" name="Freeform 3"/>
            <p:cNvSpPr/>
            <p:nvPr/>
          </p:nvSpPr>
          <p:spPr>
            <a:xfrm>
              <a:off x="0" y="0"/>
              <a:ext cx="4582682" cy="2183279"/>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txBody>
            <a:bodyPr/>
            <a:lstStyle/>
            <a:p>
              <a:endParaRPr lang="en-US"/>
            </a:p>
          </p:txBody>
        </p:sp>
      </p:grpSp>
      <p:pic>
        <p:nvPicPr>
          <p:cNvPr id="28" name="Picture 27">
            <a:extLst>
              <a:ext uri="{FF2B5EF4-FFF2-40B4-BE49-F238E27FC236}">
                <a16:creationId xmlns:a16="http://schemas.microsoft.com/office/drawing/2014/main" id="{63055B74-E0E6-4E49-965E-8482CE6EFFCC}"/>
              </a:ext>
            </a:extLst>
          </p:cNvPr>
          <p:cNvPicPr>
            <a:picLocks noChangeAspect="1"/>
          </p:cNvPicPr>
          <p:nvPr/>
        </p:nvPicPr>
        <p:blipFill>
          <a:blip r:embed="rId4"/>
          <a:stretch>
            <a:fillRect/>
          </a:stretch>
        </p:blipFill>
        <p:spPr>
          <a:xfrm>
            <a:off x="2824842" y="723900"/>
            <a:ext cx="5304830" cy="8406245"/>
          </a:xfrm>
          <a:prstGeom prst="rect">
            <a:avLst/>
          </a:prstGeom>
        </p:spPr>
      </p:pic>
      <p:sp>
        <p:nvSpPr>
          <p:cNvPr id="29" name="Teardrop 28">
            <a:extLst>
              <a:ext uri="{FF2B5EF4-FFF2-40B4-BE49-F238E27FC236}">
                <a16:creationId xmlns:a16="http://schemas.microsoft.com/office/drawing/2014/main" id="{4E6AB584-80F0-4E36-BC9E-EE853CE857C4}"/>
              </a:ext>
            </a:extLst>
          </p:cNvPr>
          <p:cNvSpPr/>
          <p:nvPr/>
        </p:nvSpPr>
        <p:spPr>
          <a:xfrm rot="10561809">
            <a:off x="10588118" y="461675"/>
            <a:ext cx="5608854" cy="5568459"/>
          </a:xfrm>
          <a:prstGeom prst="teardrop">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301C18D-3EF2-4A9A-B5A0-7FE949BF7D80}"/>
              </a:ext>
            </a:extLst>
          </p:cNvPr>
          <p:cNvSpPr/>
          <p:nvPr/>
        </p:nvSpPr>
        <p:spPr>
          <a:xfrm>
            <a:off x="10768693" y="2281929"/>
            <a:ext cx="4694465" cy="2492990"/>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Your driver’s license will show</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       DONOR</a:t>
            </a:r>
          </a:p>
        </p:txBody>
      </p:sp>
      <p:sp>
        <p:nvSpPr>
          <p:cNvPr id="32" name="Heart 31">
            <a:extLst>
              <a:ext uri="{FF2B5EF4-FFF2-40B4-BE49-F238E27FC236}">
                <a16:creationId xmlns:a16="http://schemas.microsoft.com/office/drawing/2014/main" id="{C2821CBC-A7DC-4816-A925-664942266DBC}"/>
              </a:ext>
            </a:extLst>
          </p:cNvPr>
          <p:cNvSpPr/>
          <p:nvPr/>
        </p:nvSpPr>
        <p:spPr>
          <a:xfrm>
            <a:off x="11353800" y="3864911"/>
            <a:ext cx="865281" cy="701822"/>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a:extLst>
              <a:ext uri="{FF2B5EF4-FFF2-40B4-BE49-F238E27FC236}">
                <a16:creationId xmlns:a16="http://schemas.microsoft.com/office/drawing/2014/main" id="{D4944318-C548-458B-AAB2-C7D2E023ED73}"/>
              </a:ext>
            </a:extLst>
          </p:cNvPr>
          <p:cNvCxnSpPr/>
          <p:nvPr/>
        </p:nvCxnSpPr>
        <p:spPr>
          <a:xfrm flipH="1">
            <a:off x="7519308" y="3458569"/>
            <a:ext cx="4037237" cy="1514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4">
            <a:extLst>
              <a:ext uri="{FF2B5EF4-FFF2-40B4-BE49-F238E27FC236}">
                <a16:creationId xmlns:a16="http://schemas.microsoft.com/office/drawing/2014/main" id="{398028E8-38C7-43F7-8F39-C0C937D6FAA5}"/>
              </a:ext>
            </a:extLst>
          </p:cNvPr>
          <p:cNvPicPr>
            <a:picLocks noChangeAspect="1"/>
          </p:cNvPicPr>
          <p:nvPr/>
        </p:nvPicPr>
        <p:blipFill>
          <a:blip r:embed="rId5"/>
          <a:srcRect/>
          <a:stretch>
            <a:fillRect/>
          </a:stretch>
        </p:blipFill>
        <p:spPr>
          <a:xfrm>
            <a:off x="14456854" y="7669698"/>
            <a:ext cx="2999711" cy="1664840"/>
          </a:xfrm>
          <a:prstGeom prst="rect">
            <a:avLst/>
          </a:prstGeom>
        </p:spPr>
      </p:pic>
    </p:spTree>
    <p:custDataLst>
      <p:tags r:id="rId1"/>
    </p:custDataLst>
    <p:extLst>
      <p:ext uri="{BB962C8B-B14F-4D97-AF65-F5344CB8AC3E}">
        <p14:creationId xmlns:p14="http://schemas.microsoft.com/office/powerpoint/2010/main" val="322631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429905"/>
            <a:ext cx="15087600" cy="1884671"/>
          </a:xfrm>
        </p:spPr>
        <p:txBody>
          <a:bodyPr>
            <a:normAutofit/>
          </a:bodyPr>
          <a:lstStyle/>
          <a:p>
            <a:pPr algn="ctr"/>
            <a:r>
              <a:rPr lang="en-US" sz="5600">
                <a:solidFill>
                  <a:schemeClr val="accent1"/>
                </a:solidFill>
                <a:latin typeface="Raleway" panose="020B0604020202020204" charset="0"/>
              </a:rPr>
              <a:t>Registering to be a Donor</a:t>
            </a:r>
          </a:p>
        </p:txBody>
      </p:sp>
      <p:sp>
        <p:nvSpPr>
          <p:cNvPr id="3" name="Content Placeholder 2"/>
          <p:cNvSpPr>
            <a:spLocks noGrp="1"/>
          </p:cNvSpPr>
          <p:nvPr>
            <p:ph idx="1"/>
          </p:nvPr>
        </p:nvSpPr>
        <p:spPr>
          <a:xfrm>
            <a:off x="1645920" y="3024869"/>
            <a:ext cx="15087600" cy="6159953"/>
          </a:xfrm>
        </p:spPr>
        <p:txBody>
          <a:bodyPr>
            <a:normAutofit/>
          </a:bodyPr>
          <a:lstStyle/>
          <a:p>
            <a:pPr marL="685800" indent="-685800">
              <a:lnSpc>
                <a:spcPct val="100000"/>
              </a:lnSpc>
              <a:spcBef>
                <a:spcPts val="0"/>
              </a:spcBef>
              <a:spcAft>
                <a:spcPts val="0"/>
              </a:spcAft>
              <a:buFont typeface="Arial" panose="020B0604020202020204" pitchFamily="34" charset="0"/>
              <a:buChar char="•"/>
            </a:pPr>
            <a:r>
              <a:rPr lang="en-US" sz="4200">
                <a:solidFill>
                  <a:schemeClr val="tx1"/>
                </a:solidFill>
                <a:latin typeface="Open Sans" panose="020B0604020202020204" charset="0"/>
                <a:ea typeface="Open Sans" panose="020B0604020202020204" charset="0"/>
                <a:cs typeface="Open Sans" panose="020B0604020202020204" charset="0"/>
              </a:rPr>
              <a:t>Registering to be a donor means a person is choosing to donate their organs, corneas or tissues to people who are waiting for a transplant.</a:t>
            </a:r>
          </a:p>
          <a:p>
            <a:pPr marL="685800" indent="-685800">
              <a:lnSpc>
                <a:spcPct val="100000"/>
              </a:lnSpc>
              <a:spcBef>
                <a:spcPts val="0"/>
              </a:spcBef>
              <a:spcAft>
                <a:spcPts val="0"/>
              </a:spcAft>
              <a:buFont typeface="Arial" panose="020B0604020202020204" pitchFamily="34" charset="0"/>
              <a:buChar char="•"/>
            </a:pPr>
            <a:endParaRPr lang="en-US" sz="4200">
              <a:solidFill>
                <a:schemeClr val="tx1"/>
              </a:solidFill>
              <a:latin typeface="Open Sans" panose="020B0604020202020204" charset="0"/>
              <a:ea typeface="Open Sans" panose="020B0604020202020204" charset="0"/>
              <a:cs typeface="Open Sans" panose="020B0604020202020204" charset="0"/>
            </a:endParaRPr>
          </a:p>
          <a:p>
            <a:pPr marL="685800" indent="-685800">
              <a:lnSpc>
                <a:spcPct val="100000"/>
              </a:lnSpc>
              <a:spcBef>
                <a:spcPts val="0"/>
              </a:spcBef>
              <a:spcAft>
                <a:spcPts val="0"/>
              </a:spcAft>
              <a:buFont typeface="Arial" panose="020B0604020202020204" pitchFamily="34" charset="0"/>
              <a:buChar char="•"/>
            </a:pPr>
            <a:r>
              <a:rPr lang="en-US" sz="4200">
                <a:solidFill>
                  <a:schemeClr val="tx1"/>
                </a:solidFill>
                <a:latin typeface="Open Sans" panose="020B0604020202020204" charset="0"/>
                <a:ea typeface="Open Sans" panose="020B0604020202020204" charset="0"/>
                <a:cs typeface="Open Sans" panose="020B0604020202020204" charset="0"/>
              </a:rPr>
              <a:t>Individuals under the age of 18 can be registered donors however, parents have all final legal decisions. </a:t>
            </a:r>
          </a:p>
          <a:p>
            <a:pPr marL="685800" indent="-685800">
              <a:lnSpc>
                <a:spcPct val="100000"/>
              </a:lnSpc>
              <a:spcBef>
                <a:spcPts val="0"/>
              </a:spcBef>
              <a:spcAft>
                <a:spcPts val="0"/>
              </a:spcAft>
              <a:buFont typeface="Arial" panose="020B0604020202020204" pitchFamily="34" charset="0"/>
              <a:buChar char="•"/>
            </a:pPr>
            <a:endParaRPr lang="en-US" sz="4200">
              <a:solidFill>
                <a:schemeClr val="tx1"/>
              </a:solidFill>
              <a:latin typeface="Open Sans" panose="020B0604020202020204" charset="0"/>
              <a:ea typeface="Open Sans" panose="020B0604020202020204" charset="0"/>
              <a:cs typeface="Open Sans" panose="020B0604020202020204" charset="0"/>
            </a:endParaRPr>
          </a:p>
          <a:p>
            <a:pPr marL="685800" indent="-685800">
              <a:lnSpc>
                <a:spcPct val="100000"/>
              </a:lnSpc>
              <a:spcBef>
                <a:spcPts val="0"/>
              </a:spcBef>
              <a:spcAft>
                <a:spcPts val="0"/>
              </a:spcAft>
              <a:buFont typeface="Arial" panose="020B0604020202020204" pitchFamily="34" charset="0"/>
              <a:buChar char="•"/>
            </a:pPr>
            <a:r>
              <a:rPr lang="en-US" sz="4200">
                <a:solidFill>
                  <a:schemeClr val="tx1"/>
                </a:solidFill>
                <a:latin typeface="Open Sans" panose="020B0604020202020204" charset="0"/>
                <a:ea typeface="Open Sans" panose="020B0604020202020204" charset="0"/>
                <a:cs typeface="Open Sans" panose="020B0604020202020204" charset="0"/>
              </a:rPr>
              <a:t>Registering to be a donor does not include living donation or research. </a:t>
            </a:r>
          </a:p>
          <a:p>
            <a:endParaRPr lang="en-US"/>
          </a:p>
        </p:txBody>
      </p:sp>
      <p:pic>
        <p:nvPicPr>
          <p:cNvPr id="4" name="Picture 4" descr="A picture containing company name&#10;&#10;Description automatically generated">
            <a:extLst>
              <a:ext uri="{FF2B5EF4-FFF2-40B4-BE49-F238E27FC236}">
                <a16:creationId xmlns:a16="http://schemas.microsoft.com/office/drawing/2014/main" id="{CDD62BCD-4375-B2B6-9BBF-0DACE4EF4F1F}"/>
              </a:ext>
            </a:extLst>
          </p:cNvPr>
          <p:cNvPicPr>
            <a:picLocks noChangeAspect="1"/>
          </p:cNvPicPr>
          <p:nvPr/>
        </p:nvPicPr>
        <p:blipFill>
          <a:blip r:embed="rId3"/>
          <a:stretch>
            <a:fillRect/>
          </a:stretch>
        </p:blipFill>
        <p:spPr>
          <a:xfrm>
            <a:off x="717331" y="411483"/>
            <a:ext cx="3432941" cy="2172484"/>
          </a:xfrm>
          <a:prstGeom prst="rect">
            <a:avLst/>
          </a:prstGeom>
        </p:spPr>
      </p:pic>
    </p:spTree>
    <p:extLst>
      <p:ext uri="{BB962C8B-B14F-4D97-AF65-F5344CB8AC3E}">
        <p14:creationId xmlns:p14="http://schemas.microsoft.com/office/powerpoint/2010/main" val="19732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C59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10A6-3272-48DB-BE7C-CE36ECA2B590}"/>
              </a:ext>
            </a:extLst>
          </p:cNvPr>
          <p:cNvSpPr>
            <a:spLocks noGrp="1"/>
          </p:cNvSpPr>
          <p:nvPr>
            <p:ph type="ctrTitle" idx="4294967295"/>
          </p:nvPr>
        </p:nvSpPr>
        <p:spPr>
          <a:xfrm>
            <a:off x="228600" y="5189264"/>
            <a:ext cx="17830800" cy="2481262"/>
          </a:xfrm>
        </p:spPr>
        <p:txBody>
          <a:bodyPr vert="horz" lIns="91440" tIns="45720" rIns="91440" bIns="45720" rtlCol="0" anchor="b">
            <a:normAutofit/>
          </a:bodyPr>
          <a:lstStyle/>
          <a:p>
            <a:pPr algn="ctr" defTabSz="914400"/>
            <a:r>
              <a:rPr lang="en-US" sz="8000" spc="-50">
                <a:solidFill>
                  <a:schemeClr val="bg1"/>
                </a:solidFill>
                <a:latin typeface="Raleway" panose="020B0604020202020204" charset="0"/>
              </a:rPr>
              <a:t>What is organ, tissue and eye donation?</a:t>
            </a:r>
          </a:p>
        </p:txBody>
      </p:sp>
      <p:pic>
        <p:nvPicPr>
          <p:cNvPr id="7" name="Graphic 6" descr="Kidney">
            <a:extLst>
              <a:ext uri="{FF2B5EF4-FFF2-40B4-BE49-F238E27FC236}">
                <a16:creationId xmlns:a16="http://schemas.microsoft.com/office/drawing/2014/main" id="{6DE9D7E8-ED6F-4EE7-9B15-05C9A17D5C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4619" y="1398024"/>
            <a:ext cx="3759766" cy="3759766"/>
          </a:xfrm>
          <a:prstGeom prst="rect">
            <a:avLst/>
          </a:prstGeom>
        </p:spPr>
      </p:pic>
      <p:pic>
        <p:nvPicPr>
          <p:cNvPr id="13" name="Picture 4">
            <a:extLst>
              <a:ext uri="{FF2B5EF4-FFF2-40B4-BE49-F238E27FC236}">
                <a16:creationId xmlns:a16="http://schemas.microsoft.com/office/drawing/2014/main" id="{C23D29AF-74D4-4E13-A060-10FD2925F71F}"/>
              </a:ext>
            </a:extLst>
          </p:cNvPr>
          <p:cNvPicPr>
            <a:picLocks noChangeAspect="1"/>
          </p:cNvPicPr>
          <p:nvPr/>
        </p:nvPicPr>
        <p:blipFill>
          <a:blip r:embed="rId6"/>
          <a:srcRect/>
          <a:stretch>
            <a:fillRect/>
          </a:stretch>
        </p:blipFill>
        <p:spPr>
          <a:xfrm>
            <a:off x="14336203" y="7886700"/>
            <a:ext cx="2999711" cy="1664840"/>
          </a:xfrm>
          <a:prstGeom prst="rect">
            <a:avLst/>
          </a:prstGeom>
        </p:spPr>
      </p:pic>
    </p:spTree>
    <p:custDataLst>
      <p:tags r:id="rId1"/>
    </p:custDataLst>
    <p:extLst>
      <p:ext uri="{BB962C8B-B14F-4D97-AF65-F5344CB8AC3E}">
        <p14:creationId xmlns:p14="http://schemas.microsoft.com/office/powerpoint/2010/main" val="81914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399" y="0"/>
            <a:ext cx="18516600" cy="2081943"/>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B95A00"/>
            </a:solidFill>
          </p:spPr>
          <p:txBody>
            <a:bodyPr/>
            <a:lstStyle/>
            <a:p>
              <a:endParaRPr lang="en-US"/>
            </a:p>
          </p:txBody>
        </p:sp>
      </p:grpSp>
      <p:grpSp>
        <p:nvGrpSpPr>
          <p:cNvPr id="4" name="Group 4"/>
          <p:cNvGrpSpPr>
            <a:grpSpLocks noChangeAspect="1"/>
          </p:cNvGrpSpPr>
          <p:nvPr/>
        </p:nvGrpSpPr>
        <p:grpSpPr>
          <a:xfrm>
            <a:off x="1843179" y="3641116"/>
            <a:ext cx="3536888" cy="3536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BFFFF"/>
            </a:solidFill>
          </p:spPr>
          <p:txBody>
            <a:bodyPr/>
            <a:lstStyle/>
            <a:p>
              <a:endParaRPr lang="en-US"/>
            </a:p>
          </p:txBody>
        </p:sp>
      </p:grpSp>
      <p:pic>
        <p:nvPicPr>
          <p:cNvPr id="6" name="Picture 6"/>
          <p:cNvPicPr>
            <a:picLocks noChangeAspect="1"/>
          </p:cNvPicPr>
          <p:nvPr/>
        </p:nvPicPr>
        <p:blipFill>
          <a:blip r:embed="rId4"/>
          <a:srcRect/>
          <a:stretch>
            <a:fillRect/>
          </a:stretch>
        </p:blipFill>
        <p:spPr>
          <a:xfrm>
            <a:off x="1028700" y="3061312"/>
            <a:ext cx="9858370" cy="6399293"/>
          </a:xfrm>
          <a:prstGeom prst="rect">
            <a:avLst/>
          </a:prstGeom>
        </p:spPr>
      </p:pic>
      <p:pic>
        <p:nvPicPr>
          <p:cNvPr id="7" name="Picture 7"/>
          <p:cNvPicPr>
            <a:picLocks noChangeAspect="1"/>
          </p:cNvPicPr>
          <p:nvPr/>
        </p:nvPicPr>
        <p:blipFill>
          <a:blip r:embed="rId5"/>
          <a:srcRect/>
          <a:stretch>
            <a:fillRect/>
          </a:stretch>
        </p:blipFill>
        <p:spPr>
          <a:xfrm>
            <a:off x="1258284" y="5939911"/>
            <a:ext cx="785390" cy="785390"/>
          </a:xfrm>
          <a:prstGeom prst="rect">
            <a:avLst/>
          </a:prstGeom>
        </p:spPr>
      </p:pic>
      <p:sp>
        <p:nvSpPr>
          <p:cNvPr id="8" name="TextBox 8"/>
          <p:cNvSpPr txBox="1"/>
          <p:nvPr/>
        </p:nvSpPr>
        <p:spPr>
          <a:xfrm>
            <a:off x="4717040" y="475255"/>
            <a:ext cx="10452696" cy="921984"/>
          </a:xfrm>
          <a:prstGeom prst="rect">
            <a:avLst/>
          </a:prstGeom>
        </p:spPr>
        <p:txBody>
          <a:bodyPr wrap="square" lIns="0" tIns="0" rIns="0" bIns="0" rtlCol="0" anchor="t">
            <a:spAutoFit/>
          </a:bodyPr>
          <a:lstStyle/>
          <a:p>
            <a:pPr>
              <a:lnSpc>
                <a:spcPts val="7839"/>
              </a:lnSpc>
              <a:spcBef>
                <a:spcPct val="0"/>
              </a:spcBef>
            </a:pPr>
            <a:r>
              <a:rPr lang="en-US" sz="5600" b="1" i="0">
                <a:solidFill>
                  <a:srgbClr val="FBFFFF"/>
                </a:solidFill>
                <a:latin typeface="Raleway"/>
              </a:rPr>
              <a:t>Organ Transplant Waiting List</a:t>
            </a:r>
          </a:p>
        </p:txBody>
      </p:sp>
      <p:sp>
        <p:nvSpPr>
          <p:cNvPr id="9" name="TextBox 9"/>
          <p:cNvSpPr txBox="1"/>
          <p:nvPr/>
        </p:nvSpPr>
        <p:spPr>
          <a:xfrm>
            <a:off x="12013388" y="5086350"/>
            <a:ext cx="5392969" cy="1471930"/>
          </a:xfrm>
          <a:prstGeom prst="rect">
            <a:avLst/>
          </a:prstGeom>
        </p:spPr>
        <p:txBody>
          <a:bodyPr lIns="0" tIns="0" rIns="0" bIns="0" rtlCol="0" anchor="t">
            <a:spAutoFit/>
          </a:bodyPr>
          <a:lstStyle/>
          <a:p>
            <a:pPr algn="ctr">
              <a:lnSpc>
                <a:spcPts val="3919"/>
              </a:lnSpc>
              <a:spcBef>
                <a:spcPct val="0"/>
              </a:spcBef>
            </a:pPr>
            <a:r>
              <a:rPr lang="en-US" sz="2800" b="0" i="0">
                <a:solidFill>
                  <a:srgbClr val="000000"/>
                </a:solidFill>
                <a:latin typeface="Open Sans"/>
              </a:rPr>
              <a:t>Men, women, and children are waiting for a life-saving transplant in the U.S.</a:t>
            </a:r>
          </a:p>
        </p:txBody>
      </p:sp>
      <p:sp>
        <p:nvSpPr>
          <p:cNvPr id="10" name="TextBox 10"/>
          <p:cNvSpPr txBox="1"/>
          <p:nvPr/>
        </p:nvSpPr>
        <p:spPr>
          <a:xfrm>
            <a:off x="12827905" y="8281670"/>
            <a:ext cx="3763933" cy="976630"/>
          </a:xfrm>
          <a:prstGeom prst="rect">
            <a:avLst/>
          </a:prstGeom>
        </p:spPr>
        <p:txBody>
          <a:bodyPr lIns="0" tIns="0" rIns="0" bIns="0" rtlCol="0" anchor="t">
            <a:spAutoFit/>
          </a:bodyPr>
          <a:lstStyle/>
          <a:p>
            <a:pPr algn="ctr">
              <a:lnSpc>
                <a:spcPts val="3919"/>
              </a:lnSpc>
              <a:spcBef>
                <a:spcPct val="0"/>
              </a:spcBef>
            </a:pPr>
            <a:r>
              <a:rPr lang="en-US" sz="2800" b="0" i="0">
                <a:solidFill>
                  <a:srgbClr val="000000"/>
                </a:solidFill>
                <a:latin typeface="Open Sans"/>
              </a:rPr>
              <a:t>Iowans are waiting for a life-saving transplant</a:t>
            </a:r>
          </a:p>
        </p:txBody>
      </p:sp>
      <p:sp>
        <p:nvSpPr>
          <p:cNvPr id="11" name="TextBox 11"/>
          <p:cNvSpPr txBox="1"/>
          <p:nvPr/>
        </p:nvSpPr>
        <p:spPr>
          <a:xfrm>
            <a:off x="13752385" y="2391505"/>
            <a:ext cx="1914971" cy="1061894"/>
          </a:xfrm>
          <a:prstGeom prst="rect">
            <a:avLst/>
          </a:prstGeom>
        </p:spPr>
        <p:txBody>
          <a:bodyPr lIns="0" tIns="0" rIns="0" bIns="0" rtlCol="0" anchor="t">
            <a:spAutoFit/>
          </a:bodyPr>
          <a:lstStyle/>
          <a:p>
            <a:pPr algn="ctr">
              <a:lnSpc>
                <a:spcPts val="8960"/>
              </a:lnSpc>
              <a:spcBef>
                <a:spcPct val="0"/>
              </a:spcBef>
            </a:pPr>
            <a:r>
              <a:rPr lang="en-US" sz="6400" b="1" dirty="0">
                <a:solidFill>
                  <a:srgbClr val="B95A00"/>
                </a:solidFill>
                <a:latin typeface="Raleway"/>
              </a:rPr>
              <a:t>2025</a:t>
            </a:r>
            <a:endParaRPr lang="en-US" sz="6400" b="1" i="0" dirty="0">
              <a:solidFill>
                <a:srgbClr val="B95A00"/>
              </a:solidFill>
              <a:latin typeface="Raleway"/>
            </a:endParaRPr>
          </a:p>
        </p:txBody>
      </p:sp>
      <p:sp>
        <p:nvSpPr>
          <p:cNvPr id="12" name="TextBox 12"/>
          <p:cNvSpPr txBox="1"/>
          <p:nvPr/>
        </p:nvSpPr>
        <p:spPr>
          <a:xfrm>
            <a:off x="13065172" y="3873315"/>
            <a:ext cx="3526666" cy="1061894"/>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4C597C"/>
                </a:solidFill>
                <a:latin typeface="Raleway"/>
              </a:rPr>
              <a:t>104,000</a:t>
            </a:r>
            <a:r>
              <a:rPr lang="en-US" sz="6400" b="1" i="0" dirty="0">
                <a:solidFill>
                  <a:srgbClr val="4C597C"/>
                </a:solidFill>
                <a:latin typeface="Raleway"/>
              </a:rPr>
              <a:t>+</a:t>
            </a:r>
          </a:p>
        </p:txBody>
      </p:sp>
      <p:sp>
        <p:nvSpPr>
          <p:cNvPr id="13" name="TextBox 13"/>
          <p:cNvSpPr txBox="1"/>
          <p:nvPr/>
        </p:nvSpPr>
        <p:spPr>
          <a:xfrm>
            <a:off x="13644238" y="7046348"/>
            <a:ext cx="2187404" cy="1061894"/>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4C597C"/>
                </a:solidFill>
                <a:latin typeface="Raleway"/>
              </a:rPr>
              <a:t>550</a:t>
            </a:r>
            <a:r>
              <a:rPr lang="en-US" sz="6400" b="1" i="0" dirty="0">
                <a:solidFill>
                  <a:srgbClr val="4C597C"/>
                </a:solidFill>
                <a:latin typeface="Raleway"/>
              </a:rPr>
              <a:t>+</a:t>
            </a:r>
          </a:p>
        </p:txBody>
      </p:sp>
      <p:pic>
        <p:nvPicPr>
          <p:cNvPr id="14" name="Picture 14"/>
          <p:cNvPicPr>
            <a:picLocks noChangeAspect="1"/>
          </p:cNvPicPr>
          <p:nvPr/>
        </p:nvPicPr>
        <p:blipFill>
          <a:blip r:embed="rId5"/>
          <a:srcRect/>
          <a:stretch>
            <a:fillRect/>
          </a:stretch>
        </p:blipFill>
        <p:spPr>
          <a:xfrm>
            <a:off x="1750457" y="3706732"/>
            <a:ext cx="785390" cy="785390"/>
          </a:xfrm>
          <a:prstGeom prst="rect">
            <a:avLst/>
          </a:prstGeom>
        </p:spPr>
      </p:pic>
      <p:pic>
        <p:nvPicPr>
          <p:cNvPr id="15" name="Picture 15"/>
          <p:cNvPicPr>
            <a:picLocks noChangeAspect="1"/>
          </p:cNvPicPr>
          <p:nvPr/>
        </p:nvPicPr>
        <p:blipFill>
          <a:blip r:embed="rId5"/>
          <a:srcRect/>
          <a:stretch>
            <a:fillRect/>
          </a:stretch>
        </p:blipFill>
        <p:spPr>
          <a:xfrm>
            <a:off x="3021135" y="3613970"/>
            <a:ext cx="785390" cy="785390"/>
          </a:xfrm>
          <a:prstGeom prst="rect">
            <a:avLst/>
          </a:prstGeom>
        </p:spPr>
      </p:pic>
      <p:pic>
        <p:nvPicPr>
          <p:cNvPr id="16" name="Picture 16"/>
          <p:cNvPicPr>
            <a:picLocks noChangeAspect="1"/>
          </p:cNvPicPr>
          <p:nvPr/>
        </p:nvPicPr>
        <p:blipFill>
          <a:blip r:embed="rId5"/>
          <a:srcRect/>
          <a:stretch>
            <a:fillRect/>
          </a:stretch>
        </p:blipFill>
        <p:spPr>
          <a:xfrm>
            <a:off x="2382033" y="5282669"/>
            <a:ext cx="785390" cy="785390"/>
          </a:xfrm>
          <a:prstGeom prst="rect">
            <a:avLst/>
          </a:prstGeom>
        </p:spPr>
      </p:pic>
      <p:pic>
        <p:nvPicPr>
          <p:cNvPr id="17" name="Picture 17"/>
          <p:cNvPicPr>
            <a:picLocks noChangeAspect="1"/>
          </p:cNvPicPr>
          <p:nvPr/>
        </p:nvPicPr>
        <p:blipFill>
          <a:blip r:embed="rId5"/>
          <a:srcRect/>
          <a:stretch>
            <a:fillRect/>
          </a:stretch>
        </p:blipFill>
        <p:spPr>
          <a:xfrm>
            <a:off x="3611623" y="6725301"/>
            <a:ext cx="785390" cy="785390"/>
          </a:xfrm>
          <a:prstGeom prst="rect">
            <a:avLst/>
          </a:prstGeom>
        </p:spPr>
      </p:pic>
      <p:pic>
        <p:nvPicPr>
          <p:cNvPr id="18" name="Picture 18"/>
          <p:cNvPicPr>
            <a:picLocks noChangeAspect="1"/>
          </p:cNvPicPr>
          <p:nvPr/>
        </p:nvPicPr>
        <p:blipFill>
          <a:blip r:embed="rId5"/>
          <a:srcRect/>
          <a:stretch>
            <a:fillRect/>
          </a:stretch>
        </p:blipFill>
        <p:spPr>
          <a:xfrm>
            <a:off x="4004318" y="4977580"/>
            <a:ext cx="785390" cy="785390"/>
          </a:xfrm>
          <a:prstGeom prst="rect">
            <a:avLst/>
          </a:prstGeom>
        </p:spPr>
      </p:pic>
      <p:pic>
        <p:nvPicPr>
          <p:cNvPr id="19" name="Picture 19"/>
          <p:cNvPicPr>
            <a:picLocks noChangeAspect="1"/>
          </p:cNvPicPr>
          <p:nvPr/>
        </p:nvPicPr>
        <p:blipFill>
          <a:blip r:embed="rId5"/>
          <a:srcRect/>
          <a:stretch>
            <a:fillRect/>
          </a:stretch>
        </p:blipFill>
        <p:spPr>
          <a:xfrm>
            <a:off x="5172495" y="5868263"/>
            <a:ext cx="785390" cy="785390"/>
          </a:xfrm>
          <a:prstGeom prst="rect">
            <a:avLst/>
          </a:prstGeom>
        </p:spPr>
      </p:pic>
      <p:pic>
        <p:nvPicPr>
          <p:cNvPr id="20" name="Picture 20"/>
          <p:cNvPicPr>
            <a:picLocks noChangeAspect="1"/>
          </p:cNvPicPr>
          <p:nvPr/>
        </p:nvPicPr>
        <p:blipFill>
          <a:blip r:embed="rId5"/>
          <a:srcRect/>
          <a:stretch>
            <a:fillRect/>
          </a:stretch>
        </p:blipFill>
        <p:spPr>
          <a:xfrm>
            <a:off x="6358517" y="4584885"/>
            <a:ext cx="785390" cy="785390"/>
          </a:xfrm>
          <a:prstGeom prst="rect">
            <a:avLst/>
          </a:prstGeom>
        </p:spPr>
      </p:pic>
      <p:pic>
        <p:nvPicPr>
          <p:cNvPr id="21" name="Picture 21"/>
          <p:cNvPicPr>
            <a:picLocks noChangeAspect="1"/>
          </p:cNvPicPr>
          <p:nvPr/>
        </p:nvPicPr>
        <p:blipFill>
          <a:blip r:embed="rId5"/>
          <a:srcRect/>
          <a:stretch>
            <a:fillRect/>
          </a:stretch>
        </p:blipFill>
        <p:spPr>
          <a:xfrm>
            <a:off x="5380067" y="7756224"/>
            <a:ext cx="785390" cy="785390"/>
          </a:xfrm>
          <a:prstGeom prst="rect">
            <a:avLst/>
          </a:prstGeom>
        </p:spPr>
      </p:pic>
      <p:pic>
        <p:nvPicPr>
          <p:cNvPr id="22" name="Picture 22"/>
          <p:cNvPicPr>
            <a:picLocks noChangeAspect="1"/>
          </p:cNvPicPr>
          <p:nvPr/>
        </p:nvPicPr>
        <p:blipFill>
          <a:blip r:embed="rId5"/>
          <a:srcRect/>
          <a:stretch>
            <a:fillRect/>
          </a:stretch>
        </p:blipFill>
        <p:spPr>
          <a:xfrm>
            <a:off x="5172495" y="4006665"/>
            <a:ext cx="785390" cy="785390"/>
          </a:xfrm>
          <a:prstGeom prst="rect">
            <a:avLst/>
          </a:prstGeom>
        </p:spPr>
      </p:pic>
      <p:pic>
        <p:nvPicPr>
          <p:cNvPr id="23" name="Picture 23"/>
          <p:cNvPicPr>
            <a:picLocks noChangeAspect="1"/>
          </p:cNvPicPr>
          <p:nvPr/>
        </p:nvPicPr>
        <p:blipFill>
          <a:blip r:embed="rId5"/>
          <a:srcRect/>
          <a:stretch>
            <a:fillRect/>
          </a:stretch>
        </p:blipFill>
        <p:spPr>
          <a:xfrm>
            <a:off x="7731130" y="5282669"/>
            <a:ext cx="785390" cy="785390"/>
          </a:xfrm>
          <a:prstGeom prst="rect">
            <a:avLst/>
          </a:prstGeom>
        </p:spPr>
      </p:pic>
      <p:pic>
        <p:nvPicPr>
          <p:cNvPr id="24" name="Picture 24"/>
          <p:cNvPicPr>
            <a:picLocks noChangeAspect="1"/>
          </p:cNvPicPr>
          <p:nvPr/>
        </p:nvPicPr>
        <p:blipFill>
          <a:blip r:embed="rId5"/>
          <a:srcRect/>
          <a:stretch>
            <a:fillRect/>
          </a:stretch>
        </p:blipFill>
        <p:spPr>
          <a:xfrm>
            <a:off x="6654602" y="6392614"/>
            <a:ext cx="785390" cy="785390"/>
          </a:xfrm>
          <a:prstGeom prst="rect">
            <a:avLst/>
          </a:prstGeom>
        </p:spPr>
      </p:pic>
      <p:pic>
        <p:nvPicPr>
          <p:cNvPr id="25" name="Picture 25"/>
          <p:cNvPicPr>
            <a:picLocks noChangeAspect="1"/>
          </p:cNvPicPr>
          <p:nvPr/>
        </p:nvPicPr>
        <p:blipFill>
          <a:blip r:embed="rId5"/>
          <a:srcRect/>
          <a:stretch>
            <a:fillRect/>
          </a:stretch>
        </p:blipFill>
        <p:spPr>
          <a:xfrm>
            <a:off x="8247883" y="7270767"/>
            <a:ext cx="785390" cy="785390"/>
          </a:xfrm>
          <a:prstGeom prst="rect">
            <a:avLst/>
          </a:prstGeom>
        </p:spPr>
      </p:pic>
      <p:pic>
        <p:nvPicPr>
          <p:cNvPr id="26" name="Picture 26"/>
          <p:cNvPicPr>
            <a:picLocks noChangeAspect="1"/>
          </p:cNvPicPr>
          <p:nvPr/>
        </p:nvPicPr>
        <p:blipFill>
          <a:blip r:embed="rId5"/>
          <a:srcRect/>
          <a:stretch>
            <a:fillRect/>
          </a:stretch>
        </p:blipFill>
        <p:spPr>
          <a:xfrm>
            <a:off x="8751305" y="6260958"/>
            <a:ext cx="785390" cy="785390"/>
          </a:xfrm>
          <a:prstGeom prst="rect">
            <a:avLst/>
          </a:prstGeom>
        </p:spPr>
      </p:pic>
      <p:pic>
        <p:nvPicPr>
          <p:cNvPr id="27" name="Picture 27"/>
          <p:cNvPicPr>
            <a:picLocks noChangeAspect="1"/>
          </p:cNvPicPr>
          <p:nvPr/>
        </p:nvPicPr>
        <p:blipFill>
          <a:blip r:embed="rId5"/>
          <a:srcRect/>
          <a:stretch>
            <a:fillRect/>
          </a:stretch>
        </p:blipFill>
        <p:spPr>
          <a:xfrm>
            <a:off x="9439566" y="4358110"/>
            <a:ext cx="785390" cy="785390"/>
          </a:xfrm>
          <a:prstGeom prst="rect">
            <a:avLst/>
          </a:prstGeom>
        </p:spPr>
      </p:pic>
      <p:pic>
        <p:nvPicPr>
          <p:cNvPr id="29" name="Picture 4">
            <a:extLst>
              <a:ext uri="{FF2B5EF4-FFF2-40B4-BE49-F238E27FC236}">
                <a16:creationId xmlns:a16="http://schemas.microsoft.com/office/drawing/2014/main" id="{91F3B6B7-3026-2F4D-23A9-29F701E5700A}"/>
              </a:ext>
            </a:extLst>
          </p:cNvPr>
          <p:cNvPicPr>
            <a:picLocks noChangeAspect="1"/>
          </p:cNvPicPr>
          <p:nvPr/>
        </p:nvPicPr>
        <p:blipFill>
          <a:blip r:embed="rId6"/>
          <a:srcRect/>
          <a:stretch>
            <a:fillRect/>
          </a:stretch>
        </p:blipFill>
        <p:spPr>
          <a:xfrm>
            <a:off x="568693" y="205363"/>
            <a:ext cx="3042930" cy="1688826"/>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
            <a:extLst>
              <a:ext uri="{FF2B5EF4-FFF2-40B4-BE49-F238E27FC236}">
                <a16:creationId xmlns:a16="http://schemas.microsoft.com/office/drawing/2014/main" id="{70BFBA1B-4EA0-48F5-8B00-7F96F822F6C1}"/>
              </a:ext>
            </a:extLst>
          </p:cNvPr>
          <p:cNvSpPr/>
          <p:nvPr/>
        </p:nvSpPr>
        <p:spPr>
          <a:xfrm>
            <a:off x="-76201" y="1981201"/>
            <a:ext cx="4806698" cy="8305800"/>
          </a:xfrm>
          <a:prstGeom prst="rect">
            <a:avLst/>
          </a:prstGeom>
          <a:solidFill>
            <a:srgbClr val="4C597C"/>
          </a:solidFill>
        </p:spPr>
        <p:txBody>
          <a:bodyPr/>
          <a:lstStyle/>
          <a:p>
            <a:endParaRPr lang="en-US"/>
          </a:p>
        </p:txBody>
      </p:sp>
      <p:grpSp>
        <p:nvGrpSpPr>
          <p:cNvPr id="2" name="Group 2"/>
          <p:cNvGrpSpPr/>
          <p:nvPr/>
        </p:nvGrpSpPr>
        <p:grpSpPr>
          <a:xfrm>
            <a:off x="-76201" y="-38100"/>
            <a:ext cx="18364201" cy="2019300"/>
            <a:chOff x="0" y="0"/>
            <a:chExt cx="4582682" cy="484180"/>
          </a:xfrm>
        </p:grpSpPr>
        <p:sp>
          <p:nvSpPr>
            <p:cNvPr id="3" name="Freeform 3"/>
            <p:cNvSpPr/>
            <p:nvPr/>
          </p:nvSpPr>
          <p:spPr>
            <a:xfrm>
              <a:off x="0" y="0"/>
              <a:ext cx="4582682" cy="484180"/>
            </a:xfrm>
            <a:custGeom>
              <a:avLst/>
              <a:gdLst/>
              <a:ahLst/>
              <a:cxnLst/>
              <a:rect l="l" t="t" r="r" b="b"/>
              <a:pathLst>
                <a:path w="4582682" h="484180">
                  <a:moveTo>
                    <a:pt x="0" y="0"/>
                  </a:moveTo>
                  <a:lnTo>
                    <a:pt x="4582682" y="0"/>
                  </a:lnTo>
                  <a:lnTo>
                    <a:pt x="4582682" y="484180"/>
                  </a:lnTo>
                  <a:lnTo>
                    <a:pt x="0" y="484180"/>
                  </a:lnTo>
                  <a:close/>
                </a:path>
              </a:pathLst>
            </a:custGeom>
            <a:solidFill>
              <a:srgbClr val="93AC97"/>
            </a:solidFill>
          </p:spPr>
          <p:txBody>
            <a:bodyPr/>
            <a:lstStyle/>
            <a:p>
              <a:endParaRPr lang="en-US"/>
            </a:p>
          </p:txBody>
        </p:sp>
      </p:grpSp>
      <p:sp>
        <p:nvSpPr>
          <p:cNvPr id="4" name="TextBox 4"/>
          <p:cNvSpPr txBox="1"/>
          <p:nvPr/>
        </p:nvSpPr>
        <p:spPr>
          <a:xfrm>
            <a:off x="3886200" y="503230"/>
            <a:ext cx="14401800" cy="921984"/>
          </a:xfrm>
          <a:prstGeom prst="rect">
            <a:avLst/>
          </a:prstGeom>
        </p:spPr>
        <p:txBody>
          <a:bodyPr wrap="square" lIns="0" tIns="0" rIns="0" bIns="0" rtlCol="0" anchor="t">
            <a:spAutoFit/>
          </a:bodyPr>
          <a:lstStyle/>
          <a:p>
            <a:pPr algn="ctr">
              <a:lnSpc>
                <a:spcPts val="7839"/>
              </a:lnSpc>
              <a:spcBef>
                <a:spcPct val="0"/>
              </a:spcBef>
            </a:pPr>
            <a:r>
              <a:rPr lang="en-US" sz="5600">
                <a:solidFill>
                  <a:srgbClr val="FBFFFF"/>
                </a:solidFill>
                <a:latin typeface="Raleway"/>
              </a:rPr>
              <a:t>Why do families choose donation?</a:t>
            </a:r>
          </a:p>
        </p:txBody>
      </p:sp>
      <p:sp>
        <p:nvSpPr>
          <p:cNvPr id="17" name="TextBox 17"/>
          <p:cNvSpPr txBox="1"/>
          <p:nvPr/>
        </p:nvSpPr>
        <p:spPr>
          <a:xfrm>
            <a:off x="455822" y="3487923"/>
            <a:ext cx="3633313" cy="3955506"/>
          </a:xfrm>
          <a:prstGeom prst="rect">
            <a:avLst/>
          </a:prstGeom>
        </p:spPr>
        <p:txBody>
          <a:bodyPr wrap="square" lIns="0" tIns="0" rIns="0" bIns="0" rtlCol="0" anchor="t">
            <a:spAutoFit/>
          </a:bodyPr>
          <a:lstStyle/>
          <a:p>
            <a:pPr marL="457200" indent="-457200">
              <a:lnSpc>
                <a:spcPts val="3919"/>
              </a:lnSpc>
              <a:spcBef>
                <a:spcPct val="0"/>
              </a:spcBef>
              <a:buFont typeface="Arial" panose="020B0604020202020204" pitchFamily="34" charset="0"/>
              <a:buChar char="•"/>
            </a:pPr>
            <a:r>
              <a:rPr lang="en-US" sz="2400" b="0" i="0">
                <a:solidFill>
                  <a:schemeClr val="bg1"/>
                </a:solidFill>
                <a:latin typeface="Open Sans"/>
              </a:rPr>
              <a:t>Doing the right thing</a:t>
            </a:r>
          </a:p>
          <a:p>
            <a:pPr marL="457200" indent="-457200">
              <a:lnSpc>
                <a:spcPts val="3919"/>
              </a:lnSpc>
              <a:spcBef>
                <a:spcPct val="0"/>
              </a:spcBef>
              <a:buFont typeface="Arial" panose="020B0604020202020204" pitchFamily="34" charset="0"/>
              <a:buChar char="•"/>
            </a:pPr>
            <a:r>
              <a:rPr lang="en-US" sz="2400">
                <a:solidFill>
                  <a:schemeClr val="bg1"/>
                </a:solidFill>
                <a:latin typeface="Open Sans"/>
              </a:rPr>
              <a:t>Helping others</a:t>
            </a:r>
          </a:p>
          <a:p>
            <a:pPr marL="457200" indent="-457200">
              <a:lnSpc>
                <a:spcPts val="3919"/>
              </a:lnSpc>
              <a:spcBef>
                <a:spcPct val="0"/>
              </a:spcBef>
              <a:buFont typeface="Arial" panose="020B0604020202020204" pitchFamily="34" charset="0"/>
              <a:buChar char="•"/>
            </a:pPr>
            <a:r>
              <a:rPr lang="en-US" sz="2400" b="0" i="0">
                <a:solidFill>
                  <a:schemeClr val="bg1"/>
                </a:solidFill>
                <a:latin typeface="Open Sans"/>
              </a:rPr>
              <a:t>Living on</a:t>
            </a:r>
          </a:p>
          <a:p>
            <a:pPr marL="457200" indent="-457200">
              <a:lnSpc>
                <a:spcPts val="3919"/>
              </a:lnSpc>
              <a:spcBef>
                <a:spcPct val="0"/>
              </a:spcBef>
              <a:buFont typeface="Arial" panose="020B0604020202020204" pitchFamily="34" charset="0"/>
              <a:buChar char="•"/>
            </a:pPr>
            <a:r>
              <a:rPr lang="en-US" sz="2400">
                <a:solidFill>
                  <a:schemeClr val="bg1"/>
                </a:solidFill>
                <a:latin typeface="Open Sans"/>
              </a:rPr>
              <a:t>Believing something good came from death</a:t>
            </a:r>
          </a:p>
          <a:p>
            <a:pPr marL="457200" indent="-457200">
              <a:lnSpc>
                <a:spcPts val="3919"/>
              </a:lnSpc>
              <a:spcBef>
                <a:spcPct val="0"/>
              </a:spcBef>
              <a:buFont typeface="Arial" panose="020B0604020202020204" pitchFamily="34" charset="0"/>
              <a:buChar char="•"/>
            </a:pPr>
            <a:r>
              <a:rPr lang="en-US" sz="2400" b="0" i="0">
                <a:solidFill>
                  <a:schemeClr val="bg1"/>
                </a:solidFill>
                <a:latin typeface="Open Sans"/>
              </a:rPr>
              <a:t>Fulfilling a family member’s wish</a:t>
            </a:r>
          </a:p>
        </p:txBody>
      </p:sp>
      <p:sp>
        <p:nvSpPr>
          <p:cNvPr id="20" name="Rectangle 19">
            <a:extLst>
              <a:ext uri="{FF2B5EF4-FFF2-40B4-BE49-F238E27FC236}">
                <a16:creationId xmlns:a16="http://schemas.microsoft.com/office/drawing/2014/main" id="{F35291BC-3025-473C-A494-263ABAB4CE8C}"/>
              </a:ext>
            </a:extLst>
          </p:cNvPr>
          <p:cNvSpPr/>
          <p:nvPr/>
        </p:nvSpPr>
        <p:spPr>
          <a:xfrm>
            <a:off x="302044" y="7964933"/>
            <a:ext cx="3940870" cy="646331"/>
          </a:xfrm>
          <a:prstGeom prst="rect">
            <a:avLst/>
          </a:prstGeom>
        </p:spPr>
        <p:txBody>
          <a:bodyPr wrap="square">
            <a:spAutoFit/>
          </a:bodyPr>
          <a:lstStyle/>
          <a:p>
            <a:pPr algn="r"/>
            <a:r>
              <a:rPr lang="en-US">
                <a:solidFill>
                  <a:schemeClr val="bg1"/>
                </a:solidFill>
              </a:rPr>
              <a:t>Hogan, N.S., Coolican, M., &amp; Schmidt, L.A. (2013)</a:t>
            </a:r>
          </a:p>
        </p:txBody>
      </p:sp>
      <p:pic>
        <p:nvPicPr>
          <p:cNvPr id="6" name="Picture 5">
            <a:extLst>
              <a:ext uri="{FF2B5EF4-FFF2-40B4-BE49-F238E27FC236}">
                <a16:creationId xmlns:a16="http://schemas.microsoft.com/office/drawing/2014/main" id="{6FB459EA-052C-442A-AFD8-F251CED75E25}"/>
              </a:ext>
            </a:extLst>
          </p:cNvPr>
          <p:cNvPicPr>
            <a:picLocks noChangeAspect="1"/>
          </p:cNvPicPr>
          <p:nvPr/>
        </p:nvPicPr>
        <p:blipFill rotWithShape="1">
          <a:blip r:embed="rId4"/>
          <a:srcRect l="3361" t="9730" r="9314" b="834"/>
          <a:stretch/>
        </p:blipFill>
        <p:spPr>
          <a:xfrm>
            <a:off x="7696200" y="2552700"/>
            <a:ext cx="7162800" cy="4890729"/>
          </a:xfrm>
          <a:prstGeom prst="rect">
            <a:avLst/>
          </a:prstGeom>
        </p:spPr>
      </p:pic>
      <p:sp>
        <p:nvSpPr>
          <p:cNvPr id="7" name="TextBox 6">
            <a:extLst>
              <a:ext uri="{FF2B5EF4-FFF2-40B4-BE49-F238E27FC236}">
                <a16:creationId xmlns:a16="http://schemas.microsoft.com/office/drawing/2014/main" id="{F2BF7735-C3A1-4F9B-A01D-B4C68668A31A}"/>
              </a:ext>
            </a:extLst>
          </p:cNvPr>
          <p:cNvSpPr txBox="1"/>
          <p:nvPr/>
        </p:nvSpPr>
        <p:spPr>
          <a:xfrm>
            <a:off x="5334000" y="7764471"/>
            <a:ext cx="12801600" cy="2585323"/>
          </a:xfrm>
          <a:prstGeom prst="rect">
            <a:avLst/>
          </a:prstGeom>
          <a:noFill/>
        </p:spPr>
        <p:txBody>
          <a:bodyPr wrap="square" rtlCol="0">
            <a:spAutoFit/>
          </a:bodyPr>
          <a:lstStyle/>
          <a:p>
            <a:pPr fontAlgn="base"/>
            <a:r>
              <a:rPr lang="en-US" sz="2400">
                <a:latin typeface="Open Sans" panose="020B0604020202020204" charset="0"/>
                <a:ea typeface="Open Sans" panose="020B0604020202020204" charset="0"/>
                <a:cs typeface="Open Sans" panose="020B0604020202020204" charset="0"/>
              </a:rPr>
              <a:t>“As a donor family, we have found comfort in our grieving thinking about the lives our daughter Micaela has helped and in honoring her wishes to be an organ and tissue donor. Iowa Donor Network has helped us continue her legacy of love and helping others long after her passing. What a beautiful way to honor a life so loved and deeply missed.”   	</a:t>
            </a:r>
          </a:p>
          <a:p>
            <a:pPr fontAlgn="base"/>
            <a:r>
              <a:rPr lang="en-US" sz="2400">
                <a:latin typeface="Open Sans" panose="020B0604020202020204" charset="0"/>
                <a:ea typeface="Open Sans" panose="020B0604020202020204" charset="0"/>
                <a:cs typeface="Open Sans" panose="020B0604020202020204" charset="0"/>
              </a:rPr>
              <a:t>                - Brunson Family</a:t>
            </a:r>
          </a:p>
          <a:p>
            <a:endParaRPr lang="en-US"/>
          </a:p>
        </p:txBody>
      </p:sp>
      <p:pic>
        <p:nvPicPr>
          <p:cNvPr id="10" name="Picture 4">
            <a:extLst>
              <a:ext uri="{FF2B5EF4-FFF2-40B4-BE49-F238E27FC236}">
                <a16:creationId xmlns:a16="http://schemas.microsoft.com/office/drawing/2014/main" id="{337D56B7-E46A-4774-BF5D-EA8D8C9A7516}"/>
              </a:ext>
            </a:extLst>
          </p:cNvPr>
          <p:cNvPicPr>
            <a:picLocks noChangeAspect="1"/>
          </p:cNvPicPr>
          <p:nvPr/>
        </p:nvPicPr>
        <p:blipFill>
          <a:blip r:embed="rId5"/>
          <a:srcRect/>
          <a:stretch>
            <a:fillRect/>
          </a:stretch>
        </p:blipFill>
        <p:spPr>
          <a:xfrm>
            <a:off x="568693" y="205363"/>
            <a:ext cx="3042930" cy="1688826"/>
          </a:xfrm>
          <a:prstGeom prst="rect">
            <a:avLst/>
          </a:prstGeom>
        </p:spPr>
      </p:pic>
    </p:spTree>
    <p:custDataLst>
      <p:tags r:id="rId1"/>
    </p:custDataLst>
    <p:extLst>
      <p:ext uri="{BB962C8B-B14F-4D97-AF65-F5344CB8AC3E}">
        <p14:creationId xmlns:p14="http://schemas.microsoft.com/office/powerpoint/2010/main" val="69716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FB84A78A-BE35-418B-A2FB-7272E13FF132}"/>
              </a:ext>
            </a:extLst>
          </p:cNvPr>
          <p:cNvSpPr/>
          <p:nvPr/>
        </p:nvSpPr>
        <p:spPr>
          <a:xfrm>
            <a:off x="0" y="-38100"/>
            <a:ext cx="18288000" cy="2019300"/>
          </a:xfrm>
          <a:custGeom>
            <a:avLst/>
            <a:gdLst/>
            <a:ahLst/>
            <a:cxnLst/>
            <a:rect l="l" t="t" r="r" b="b"/>
            <a:pathLst>
              <a:path w="4582682" h="484180">
                <a:moveTo>
                  <a:pt x="0" y="0"/>
                </a:moveTo>
                <a:lnTo>
                  <a:pt x="4582682" y="0"/>
                </a:lnTo>
                <a:lnTo>
                  <a:pt x="4582682" y="484180"/>
                </a:lnTo>
                <a:lnTo>
                  <a:pt x="0" y="484180"/>
                </a:lnTo>
                <a:close/>
              </a:path>
            </a:pathLst>
          </a:custGeom>
          <a:solidFill>
            <a:srgbClr val="93AC97"/>
          </a:solidFill>
        </p:spPr>
        <p:txBody>
          <a:bodyPr/>
          <a:lstStyle/>
          <a:p>
            <a:endParaRPr lang="en-US"/>
          </a:p>
        </p:txBody>
      </p:sp>
      <p:sp>
        <p:nvSpPr>
          <p:cNvPr id="4" name="TextBox 4"/>
          <p:cNvSpPr txBox="1"/>
          <p:nvPr/>
        </p:nvSpPr>
        <p:spPr>
          <a:xfrm>
            <a:off x="0" y="495299"/>
            <a:ext cx="18288000" cy="921984"/>
          </a:xfrm>
          <a:prstGeom prst="rect">
            <a:avLst/>
          </a:prstGeom>
        </p:spPr>
        <p:txBody>
          <a:bodyPr wrap="square" lIns="0" tIns="0" rIns="0" bIns="0" rtlCol="0" anchor="t">
            <a:spAutoFit/>
          </a:bodyPr>
          <a:lstStyle/>
          <a:p>
            <a:pPr algn="ctr">
              <a:lnSpc>
                <a:spcPts val="7839"/>
              </a:lnSpc>
              <a:spcBef>
                <a:spcPct val="0"/>
              </a:spcBef>
            </a:pPr>
            <a:r>
              <a:rPr lang="en-US" sz="5600" i="0">
                <a:solidFill>
                  <a:srgbClr val="FBFFFF"/>
                </a:solidFill>
                <a:latin typeface="Raleway"/>
              </a:rPr>
              <a:t>How IDN supports donor families</a:t>
            </a:r>
          </a:p>
        </p:txBody>
      </p:sp>
      <p:sp>
        <p:nvSpPr>
          <p:cNvPr id="7" name="TextBox 7"/>
          <p:cNvSpPr txBox="1"/>
          <p:nvPr/>
        </p:nvSpPr>
        <p:spPr>
          <a:xfrm>
            <a:off x="1676400" y="3162300"/>
            <a:ext cx="15777033" cy="5793894"/>
          </a:xfrm>
          <a:prstGeom prst="rect">
            <a:avLst/>
          </a:prstGeom>
        </p:spPr>
        <p:txBody>
          <a:bodyPr wrap="square" lIns="0" tIns="0" rIns="0" bIns="0" rtlCol="0" anchor="t">
            <a:spAutoFit/>
          </a:bodyPr>
          <a:lstStyle/>
          <a:p>
            <a:pPr>
              <a:buFont typeface="Arial" panose="020B0604020202020204" pitchFamily="34" charset="0"/>
              <a:buChar char="•"/>
            </a:pPr>
            <a:r>
              <a:rPr lang="en-US" sz="4400">
                <a:latin typeface="Open Sans" panose="020B0604020202020204" charset="0"/>
                <a:ea typeface="Open Sans" panose="020B0604020202020204" charset="0"/>
                <a:cs typeface="Open Sans" panose="020B0604020202020204" charset="0"/>
              </a:rPr>
              <a:t> Fulfill decision of registered donors</a:t>
            </a:r>
          </a:p>
          <a:p>
            <a:endParaRPr lang="en-US" sz="4400">
              <a:latin typeface="Open Sans" panose="020B0604020202020204" charset="0"/>
              <a:ea typeface="Open Sans" panose="020B0604020202020204" charset="0"/>
              <a:cs typeface="Open Sans" panose="020B0604020202020204" charset="0"/>
            </a:endParaRPr>
          </a:p>
          <a:p>
            <a:pPr>
              <a:buFont typeface="Arial" panose="020B0604020202020204" pitchFamily="34" charset="0"/>
              <a:buChar char="•"/>
            </a:pPr>
            <a:r>
              <a:rPr lang="en-US" sz="4400">
                <a:latin typeface="Open Sans" panose="020B0604020202020204" charset="0"/>
                <a:ea typeface="Open Sans" panose="020B0604020202020204" charset="0"/>
                <a:cs typeface="Open Sans" panose="020B0604020202020204" charset="0"/>
              </a:rPr>
              <a:t> Guide and support families through end-of-life decision making and grieving</a:t>
            </a:r>
          </a:p>
          <a:p>
            <a:endParaRPr lang="en-US" sz="4400">
              <a:latin typeface="Open Sans" panose="020B0604020202020204" charset="0"/>
              <a:ea typeface="Open Sans" panose="020B0604020202020204" charset="0"/>
              <a:cs typeface="Open Sans" panose="020B0604020202020204" charset="0"/>
            </a:endParaRPr>
          </a:p>
          <a:p>
            <a:pPr>
              <a:buFont typeface="Arial" panose="020B0604020202020204" pitchFamily="34" charset="0"/>
              <a:buChar char="•"/>
            </a:pPr>
            <a:r>
              <a:rPr lang="en-US" sz="4400">
                <a:latin typeface="Open Sans" panose="020B0604020202020204" charset="0"/>
                <a:ea typeface="Open Sans" panose="020B0604020202020204" charset="0"/>
                <a:cs typeface="Open Sans" panose="020B0604020202020204" charset="0"/>
              </a:rPr>
              <a:t> Life-saving mission: advocate for patients on the transplant waiting list</a:t>
            </a:r>
          </a:p>
          <a:p>
            <a:endParaRPr lang="en-US" sz="3600">
              <a:latin typeface="Open Sans" panose="020B0604020202020204" charset="0"/>
              <a:ea typeface="Open Sans" panose="020B0604020202020204" charset="0"/>
              <a:cs typeface="Open Sans" panose="020B0604020202020204" charset="0"/>
            </a:endParaRPr>
          </a:p>
          <a:p>
            <a:pPr algn="ctr">
              <a:lnSpc>
                <a:spcPts val="3919"/>
              </a:lnSpc>
              <a:spcBef>
                <a:spcPct val="0"/>
              </a:spcBef>
            </a:pPr>
            <a:endParaRPr lang="en-US" sz="3600" b="0" i="0">
              <a:solidFill>
                <a:srgbClr val="000000"/>
              </a:solidFill>
              <a:latin typeface="Open Sans"/>
            </a:endParaRPr>
          </a:p>
        </p:txBody>
      </p:sp>
      <p:pic>
        <p:nvPicPr>
          <p:cNvPr id="8" name="Picture 4">
            <a:extLst>
              <a:ext uri="{FF2B5EF4-FFF2-40B4-BE49-F238E27FC236}">
                <a16:creationId xmlns:a16="http://schemas.microsoft.com/office/drawing/2014/main" id="{58E71D78-2E4A-456F-9F59-0FBEDA31747B}"/>
              </a:ext>
            </a:extLst>
          </p:cNvPr>
          <p:cNvPicPr>
            <a:picLocks noChangeAspect="1"/>
          </p:cNvPicPr>
          <p:nvPr/>
        </p:nvPicPr>
        <p:blipFill>
          <a:blip r:embed="rId4"/>
          <a:srcRect/>
          <a:stretch>
            <a:fillRect/>
          </a:stretch>
        </p:blipFill>
        <p:spPr>
          <a:xfrm>
            <a:off x="568693" y="205363"/>
            <a:ext cx="3042930" cy="1688826"/>
          </a:xfrm>
          <a:prstGeom prst="rect">
            <a:avLst/>
          </a:prstGeom>
        </p:spPr>
      </p:pic>
    </p:spTree>
    <p:custDataLst>
      <p:tags r:id="rId1"/>
    </p:custDataLst>
    <p:extLst>
      <p:ext uri="{BB962C8B-B14F-4D97-AF65-F5344CB8AC3E}">
        <p14:creationId xmlns:p14="http://schemas.microsoft.com/office/powerpoint/2010/main" val="2462209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1">
      <a:dk1>
        <a:sysClr val="windowText" lastClr="000000"/>
      </a:dk1>
      <a:lt1>
        <a:sysClr val="window" lastClr="FFFFFF"/>
      </a:lt1>
      <a:dk2>
        <a:srgbClr val="93AC97"/>
      </a:dk2>
      <a:lt2>
        <a:srgbClr val="F4F3E8"/>
      </a:lt2>
      <a:accent1>
        <a:srgbClr val="4C597C"/>
      </a:accent1>
      <a:accent2>
        <a:srgbClr val="93AC97"/>
      </a:accent2>
      <a:accent3>
        <a:srgbClr val="4C597C"/>
      </a:accent3>
      <a:accent4>
        <a:srgbClr val="B95A00"/>
      </a:accent4>
      <a:accent5>
        <a:srgbClr val="93AC97"/>
      </a:accent5>
      <a:accent6>
        <a:srgbClr val="4C597C"/>
      </a:accent6>
      <a:hlink>
        <a:srgbClr val="B95A00"/>
      </a:hlink>
      <a:folHlink>
        <a:srgbClr val="694F07"/>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3_Retrospect">
  <a:themeElements>
    <a:clrScheme name="Custom 14">
      <a:dk1>
        <a:sysClr val="windowText" lastClr="000000"/>
      </a:dk1>
      <a:lt1>
        <a:sysClr val="window" lastClr="FFFFFF"/>
      </a:lt1>
      <a:dk2>
        <a:srgbClr val="93AC97"/>
      </a:dk2>
      <a:lt2>
        <a:srgbClr val="F4F3E8"/>
      </a:lt2>
      <a:accent1>
        <a:srgbClr val="4C597C"/>
      </a:accent1>
      <a:accent2>
        <a:srgbClr val="4C597C"/>
      </a:accent2>
      <a:accent3>
        <a:srgbClr val="4C597C"/>
      </a:accent3>
      <a:accent4>
        <a:srgbClr val="B95A00"/>
      </a:accent4>
      <a:accent5>
        <a:srgbClr val="93AC97"/>
      </a:accent5>
      <a:accent6>
        <a:srgbClr val="4C597C"/>
      </a:accent6>
      <a:hlink>
        <a:srgbClr val="B95A00"/>
      </a:hlink>
      <a:folHlink>
        <a:srgbClr val="694F07"/>
      </a:folHlink>
    </a:clrScheme>
    <a:fontScheme name="IDN Custom">
      <a:majorFont>
        <a:latin typeface="Raleway"/>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Retrospect">
  <a:themeElements>
    <a:clrScheme name="Custom 14">
      <a:dk1>
        <a:sysClr val="windowText" lastClr="000000"/>
      </a:dk1>
      <a:lt1>
        <a:sysClr val="window" lastClr="FFFFFF"/>
      </a:lt1>
      <a:dk2>
        <a:srgbClr val="93AC97"/>
      </a:dk2>
      <a:lt2>
        <a:srgbClr val="F4F3E8"/>
      </a:lt2>
      <a:accent1>
        <a:srgbClr val="4C597C"/>
      </a:accent1>
      <a:accent2>
        <a:srgbClr val="4C597C"/>
      </a:accent2>
      <a:accent3>
        <a:srgbClr val="4C597C"/>
      </a:accent3>
      <a:accent4>
        <a:srgbClr val="B95A00"/>
      </a:accent4>
      <a:accent5>
        <a:srgbClr val="93AC97"/>
      </a:accent5>
      <a:accent6>
        <a:srgbClr val="4C597C"/>
      </a:accent6>
      <a:hlink>
        <a:srgbClr val="B95A00"/>
      </a:hlink>
      <a:folHlink>
        <a:srgbClr val="694F07"/>
      </a:folHlink>
    </a:clrScheme>
    <a:fontScheme name="IDN Custom">
      <a:majorFont>
        <a:latin typeface="Raleway"/>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053BD9D7DF5B4D9D93B85B9B50668C" ma:contentTypeVersion="18" ma:contentTypeDescription="Create a new document." ma:contentTypeScope="" ma:versionID="4e0533aa4b02fbbcdcaf4d8b7c553fe9">
  <xsd:schema xmlns:xsd="http://www.w3.org/2001/XMLSchema" xmlns:xs="http://www.w3.org/2001/XMLSchema" xmlns:p="http://schemas.microsoft.com/office/2006/metadata/properties" xmlns:ns2="bbc5c214-f31d-42bc-9dcd-4fd3efba0874" xmlns:ns3="971d624f-a97b-436e-92dd-8b7824d927e3" targetNamespace="http://schemas.microsoft.com/office/2006/metadata/properties" ma:root="true" ma:fieldsID="79b2e42d302b2dc2061f2df2b8b19a41" ns2:_="" ns3:_="">
    <xsd:import namespace="bbc5c214-f31d-42bc-9dcd-4fd3efba0874"/>
    <xsd:import namespace="971d624f-a97b-436e-92dd-8b7824d927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5c214-f31d-42bc-9dcd-4fd3efba0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c70a26-d867-488d-bc51-52ad8690ed0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1d624f-a97b-436e-92dd-8b7824d92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63b897-b4d0-4482-91a7-d5bc30cde110}" ma:internalName="TaxCatchAll" ma:showField="CatchAllData" ma:web="971d624f-a97b-436e-92dd-8b7824d927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c5c214-f31d-42bc-9dcd-4fd3efba0874">
      <Terms xmlns="http://schemas.microsoft.com/office/infopath/2007/PartnerControls"/>
    </lcf76f155ced4ddcb4097134ff3c332f>
    <TaxCatchAll xmlns="971d624f-a97b-436e-92dd-8b7824d927e3" xsi:nil="true"/>
    <SharedWithUsers xmlns="971d624f-a97b-436e-92dd-8b7824d927e3">
      <UserInfo>
        <DisplayName>Stacey Bowden</DisplayName>
        <AccountId>26</AccountId>
        <AccountType/>
      </UserInfo>
    </SharedWithUsers>
  </documentManagement>
</p:properties>
</file>

<file path=customXml/itemProps1.xml><?xml version="1.0" encoding="utf-8"?>
<ds:datastoreItem xmlns:ds="http://schemas.openxmlformats.org/officeDocument/2006/customXml" ds:itemID="{996E7780-85E0-41B8-BC19-F4AC36F91F99}">
  <ds:schemaRefs>
    <ds:schemaRef ds:uri="http://schemas.microsoft.com/sharepoint/v3/contenttype/forms"/>
  </ds:schemaRefs>
</ds:datastoreItem>
</file>

<file path=customXml/itemProps2.xml><?xml version="1.0" encoding="utf-8"?>
<ds:datastoreItem xmlns:ds="http://schemas.openxmlformats.org/officeDocument/2006/customXml" ds:itemID="{8ADD1744-F19F-463A-8BFD-A16AB33F0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5c214-f31d-42bc-9dcd-4fd3efba0874"/>
    <ds:schemaRef ds:uri="971d624f-a97b-436e-92dd-8b7824d92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6A0409-FE0B-4876-9018-58C7576E0A9E}">
  <ds:schemaRefs>
    <ds:schemaRef ds:uri="971d624f-a97b-436e-92dd-8b7824d927e3"/>
    <ds:schemaRef ds:uri="bbc5c214-f31d-42bc-9dcd-4fd3efba0874"/>
    <ds:schemaRef ds:uri="d55a5e2a-f01c-4d72-a8db-1024372a0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3247</Words>
  <Application>Microsoft Office PowerPoint</Application>
  <PresentationFormat>Custom</PresentationFormat>
  <Paragraphs>268</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Retrospect</vt:lpstr>
      <vt:lpstr>3_Retrospect</vt:lpstr>
      <vt:lpstr>1_Retrospect</vt:lpstr>
      <vt:lpstr>3_Office Theme</vt:lpstr>
      <vt:lpstr>PowerPoint Presentation</vt:lpstr>
      <vt:lpstr>PowerPoint Presentation</vt:lpstr>
      <vt:lpstr>PowerPoint Presentation</vt:lpstr>
      <vt:lpstr>PowerPoint Presentation</vt:lpstr>
      <vt:lpstr>Registering to be a Donor</vt:lpstr>
      <vt:lpstr>What is organ, tissue and eye donation?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today?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Casey</dc:creator>
  <cp:lastModifiedBy>Anne Casey</cp:lastModifiedBy>
  <cp:revision>22</cp:revision>
  <dcterms:created xsi:type="dcterms:W3CDTF">2020-05-04T15:57:16Z</dcterms:created>
  <dcterms:modified xsi:type="dcterms:W3CDTF">2025-01-28T21:56:37Z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0x0101000D053BD9D7DF5B4D9D93B85B9B50668C</vt:lpwstr>
  </property>
  <property fmtid="{D5CDD505-2E9C-101B-9397-08002B2CF9AE}" pid="3" name="MediaServiceImageTags">
    <vt:lpwstr/>
  </property>
</Properties>
</file>